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277" r:id="rId2"/>
    <p:sldId id="279" r:id="rId3"/>
    <p:sldId id="304" r:id="rId4"/>
    <p:sldId id="301" r:id="rId5"/>
    <p:sldId id="287" r:id="rId6"/>
    <p:sldId id="293" r:id="rId7"/>
    <p:sldId id="295" r:id="rId8"/>
    <p:sldId id="302" r:id="rId9"/>
    <p:sldId id="297" r:id="rId10"/>
    <p:sldId id="296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0634770-445B-45C9-9BC6-8FF16038A9B0}">
          <p14:sldIdLst>
            <p14:sldId id="277"/>
            <p14:sldId id="279"/>
            <p14:sldId id="304"/>
            <p14:sldId id="301"/>
            <p14:sldId id="287"/>
            <p14:sldId id="293"/>
            <p14:sldId id="295"/>
            <p14:sldId id="302"/>
            <p14:sldId id="297"/>
            <p14:sldId id="29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97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1" autoAdjust="0"/>
    <p:restoredTop sz="97698" autoAdjust="0"/>
  </p:normalViewPr>
  <p:slideViewPr>
    <p:cSldViewPr snapToGrid="0" snapToObjects="1" showGuides="1">
      <p:cViewPr>
        <p:scale>
          <a:sx n="100" d="100"/>
          <a:sy n="100" d="100"/>
        </p:scale>
        <p:origin x="-1944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-3150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5455131-2C0B-435C-838A-6505E2030D4A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5A552C8-4C32-42D6-9DA3-90271356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38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2ED87C-FA30-43A3-8194-4E49FC2DF343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EE79934-D05A-40F8-85DA-62B0E3E11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1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  <a:r>
              <a:rPr lang="en-US" baseline="0" dirty="0" smtClean="0"/>
              <a:t> 79.8%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79934-D05A-40F8-85DA-62B0E3E117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737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Overall 58.8%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79934-D05A-40F8-85DA-62B0E3E117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6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DCD93-41FB-8F4C-90A6-BD115CF1CE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135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DCD93-41FB-8F4C-90A6-BD115CF1CE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03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80400" y="6297082"/>
            <a:ext cx="406399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4D97C6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fld id="{BA5DCD93-41FB-8F4C-90A6-BD115CF1CE0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46206" y="6055451"/>
            <a:ext cx="8211902" cy="0"/>
          </a:xfrm>
          <a:prstGeom prst="line">
            <a:avLst/>
          </a:prstGeom>
          <a:ln w="3175" cmpd="sng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COE_Hpos_blk.eps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748" y="6172200"/>
            <a:ext cx="1568254" cy="425386"/>
          </a:xfrm>
          <a:prstGeom prst="rect">
            <a:avLst/>
          </a:prstGeom>
        </p:spPr>
      </p:pic>
      <p:sp>
        <p:nvSpPr>
          <p:cNvPr id="17" name="Footer Placeholder 3"/>
          <p:cNvSpPr txBox="1">
            <a:spLocks/>
          </p:cNvSpPr>
          <p:nvPr/>
        </p:nvSpPr>
        <p:spPr>
          <a:xfrm>
            <a:off x="5232397" y="63346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457200" rtl="0" eaLnBrk="1" latinLnBrk="0" hangingPunct="1">
              <a:defRPr sz="1300" kern="1200">
                <a:solidFill>
                  <a:srgbClr val="4D97C6"/>
                </a:solidFill>
                <a:latin typeface="Trade Gothic LT Std Bold No. 2"/>
                <a:ea typeface="+mn-ea"/>
                <a:cs typeface="Trade Gothic LT Std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b="1" dirty="0" smtClean="0">
                <a:latin typeface="Arial Narrow" panose="020B0606020202030204" pitchFamily="34" charset="0"/>
              </a:rPr>
              <a:t>City Manager’</a:t>
            </a:r>
            <a:r>
              <a:rPr lang="en-US" sz="1200" b="1" baseline="0" dirty="0" smtClean="0">
                <a:latin typeface="Arial Narrow" panose="020B0606020202030204" pitchFamily="34" charset="0"/>
              </a:rPr>
              <a:t>s Office</a:t>
            </a:r>
            <a:endParaRPr lang="en-US" sz="1000" b="0" i="0" dirty="0">
              <a:latin typeface="Arial Narrow" panose="020B0606020202030204" pitchFamily="34" charset="0"/>
              <a:cs typeface="Trade Gothic LT Std"/>
            </a:endParaRPr>
          </a:p>
        </p:txBody>
      </p:sp>
    </p:spTree>
    <p:extLst>
      <p:ext uri="{BB962C8B-B14F-4D97-AF65-F5344CB8AC3E}">
        <p14:creationId xmlns:p14="http://schemas.microsoft.com/office/powerpoint/2010/main" val="184821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5" r:id="rId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457200" rtl="0" eaLnBrk="1" latinLnBrk="0" hangingPunct="1">
        <a:lnSpc>
          <a:spcPts val="6700"/>
        </a:lnSpc>
        <a:spcBef>
          <a:spcPct val="0"/>
        </a:spcBef>
        <a:buNone/>
        <a:defRPr sz="7200" b="1" i="0" kern="1200" cap="all" spc="-430">
          <a:solidFill>
            <a:srgbClr val="4D97C6"/>
          </a:solidFill>
          <a:latin typeface="Trade Gothic LT Std"/>
          <a:ea typeface="+mj-ea"/>
          <a:cs typeface="Trade Gothic LT Std"/>
        </a:defRPr>
      </a:lvl1pPr>
    </p:titleStyle>
    <p:bodyStyle>
      <a:lvl1pPr marL="0" indent="0" algn="l" defTabSz="457200" rtl="0" eaLnBrk="1" latinLnBrk="0" hangingPunct="1">
        <a:lnSpc>
          <a:spcPts val="3500"/>
        </a:lnSpc>
        <a:spcBef>
          <a:spcPct val="20000"/>
        </a:spcBef>
        <a:buFont typeface="Arial"/>
        <a:buNone/>
        <a:defRPr sz="4000" b="0" i="0" kern="1200" baseline="0">
          <a:solidFill>
            <a:schemeClr val="tx1"/>
          </a:solidFill>
          <a:latin typeface="Trade Gothic LT Std Bold Condensed No. 20"/>
          <a:ea typeface="+mn-ea"/>
          <a:cs typeface="Trade Gothic LT Std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4000" kern="1200">
          <a:solidFill>
            <a:schemeClr val="tx1"/>
          </a:solidFill>
          <a:latin typeface="Trade Gothic LT Std"/>
          <a:ea typeface="+mn-ea"/>
          <a:cs typeface="Trade Gothic LT Std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 txBox="1">
            <a:spLocks/>
          </p:cNvSpPr>
          <p:nvPr/>
        </p:nvSpPr>
        <p:spPr>
          <a:xfrm>
            <a:off x="932288" y="632602"/>
            <a:ext cx="8229600" cy="9843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cap="all" spc="-430">
                <a:solidFill>
                  <a:srgbClr val="4D97C6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r>
              <a:rPr lang="en-US" sz="8000" b="1" spc="-30" dirty="0" smtClean="0">
                <a:latin typeface="Arial Narrow" panose="020B0606020202030204" pitchFamily="34" charset="0"/>
              </a:rPr>
              <a:t>Evanston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6826312" y="5401397"/>
            <a:ext cx="2122379" cy="411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900"/>
              </a:lnSpc>
            </a:pPr>
            <a:r>
              <a:rPr lang="en-US" sz="1400" b="0" i="0" kern="1200" spc="-30" baseline="0" dirty="0" smtClean="0">
                <a:solidFill>
                  <a:schemeClr val="tx1"/>
                </a:solidFill>
                <a:latin typeface="Arial Narrow" panose="020B0606020202030204" pitchFamily="34" charset="0"/>
                <a:cs typeface="Trade Gothic LT Std"/>
              </a:rPr>
              <a:t>October</a:t>
            </a:r>
            <a:r>
              <a:rPr lang="en-US" sz="1400" b="0" i="0" kern="1200" spc="-30" dirty="0" smtClean="0">
                <a:solidFill>
                  <a:schemeClr val="tx1"/>
                </a:solidFill>
                <a:latin typeface="Arial Narrow" panose="020B0606020202030204" pitchFamily="34" charset="0"/>
                <a:cs typeface="Trade Gothic LT Std"/>
              </a:rPr>
              <a:t> 22, 2018</a:t>
            </a:r>
            <a:endParaRPr lang="en-US" sz="1400" b="0" i="0" kern="1200" spc="-30" baseline="0" dirty="0">
              <a:solidFill>
                <a:schemeClr val="tx1"/>
              </a:solidFill>
              <a:latin typeface="Arial Narrow" panose="020B0606020202030204" pitchFamily="34" charset="0"/>
              <a:cs typeface="Trade Gothic LT Std"/>
            </a:endParaRPr>
          </a:p>
        </p:txBody>
      </p:sp>
      <p:sp>
        <p:nvSpPr>
          <p:cNvPr id="8" name="Title Placeholder 1"/>
          <p:cNvSpPr txBox="1">
            <a:spLocks/>
          </p:cNvSpPr>
          <p:nvPr/>
        </p:nvSpPr>
        <p:spPr>
          <a:xfrm>
            <a:off x="1001401" y="1567623"/>
            <a:ext cx="7947290" cy="12558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 algn="l">
              <a:lnSpc>
                <a:spcPts val="4100"/>
              </a:lnSpc>
            </a:pPr>
            <a:r>
              <a:rPr lang="en-US" sz="3100" b="1" i="0" kern="1200" spc="-30" baseline="0" dirty="0" smtClean="0">
                <a:solidFill>
                  <a:schemeClr val="tx1"/>
                </a:solidFill>
                <a:latin typeface="Arial Narrow" panose="020B0606020202030204" pitchFamily="34" charset="0"/>
                <a:cs typeface="Trade Gothic LT Std"/>
              </a:rPr>
              <a:t>2018 Third Quarter Financial Report</a:t>
            </a:r>
          </a:p>
        </p:txBody>
      </p:sp>
      <p:sp>
        <p:nvSpPr>
          <p:cNvPr id="9" name="Title Placeholder 1"/>
          <p:cNvSpPr txBox="1">
            <a:spLocks/>
          </p:cNvSpPr>
          <p:nvPr/>
        </p:nvSpPr>
        <p:spPr>
          <a:xfrm>
            <a:off x="991346" y="5115357"/>
            <a:ext cx="5477819" cy="64346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 algn="l">
              <a:lnSpc>
                <a:spcPts val="2400"/>
              </a:lnSpc>
            </a:pPr>
            <a:r>
              <a:rPr lang="en-US" sz="2100" b="1" i="0" kern="1200" spc="-10" baseline="0" dirty="0" smtClean="0">
                <a:solidFill>
                  <a:schemeClr val="tx1"/>
                </a:solidFill>
                <a:latin typeface="Arial Narrow" panose="020B0606020202030204" pitchFamily="34" charset="0"/>
                <a:cs typeface="Trade Gothic LT Std"/>
              </a:rPr>
              <a:t>Hitesh Desai</a:t>
            </a:r>
          </a:p>
          <a:p>
            <a:pPr algn="l">
              <a:lnSpc>
                <a:spcPts val="2400"/>
              </a:lnSpc>
            </a:pPr>
            <a:r>
              <a:rPr lang="en-US" sz="2100" spc="-1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Chief Financial Officer/Treasurer</a:t>
            </a:r>
            <a:endParaRPr lang="en-US" sz="2100" b="1" i="0" kern="1200" spc="-10" baseline="0" dirty="0">
              <a:solidFill>
                <a:schemeClr val="tx1"/>
              </a:solidFill>
              <a:latin typeface="Arial Narrow" panose="020B0606020202030204" pitchFamily="34" charset="0"/>
              <a:cs typeface="Trade Gothic LT Std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006" y="2242491"/>
            <a:ext cx="1867774" cy="280166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053" y="2262622"/>
            <a:ext cx="4189021" cy="279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543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1955800"/>
            <a:ext cx="4533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		</a:t>
            </a:r>
            <a:r>
              <a:rPr lang="en-US" sz="4800" b="1" dirty="0" smtClean="0"/>
              <a:t>QUESTIONS?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83292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 txBox="1">
            <a:spLocks/>
          </p:cNvSpPr>
          <p:nvPr/>
        </p:nvSpPr>
        <p:spPr>
          <a:xfrm>
            <a:off x="932288" y="561975"/>
            <a:ext cx="7835697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900" cap="all" spc="-70" dirty="0" smtClean="0">
                <a:solidFill>
                  <a:srgbClr val="4D97C6"/>
                </a:solidFill>
                <a:latin typeface="Arial Narrow" panose="020B0606020202030204" pitchFamily="34" charset="0"/>
              </a:rPr>
              <a:t>2018 THIRD QUARTER </a:t>
            </a:r>
            <a:r>
              <a:rPr lang="en-US" sz="3900" cap="all" spc="-70" dirty="0">
                <a:solidFill>
                  <a:srgbClr val="4D97C6"/>
                </a:solidFill>
                <a:latin typeface="Arial Narrow" panose="020B0606020202030204" pitchFamily="34" charset="0"/>
              </a:rPr>
              <a:t>overview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9700" y="1195451"/>
            <a:ext cx="8839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8975" lvl="2" indent="-231775" algn="just">
              <a:lnSpc>
                <a:spcPct val="150000"/>
              </a:lnSpc>
              <a:buFont typeface="Arial Narrow" panose="020B0606020202030204" pitchFamily="34" charset="0"/>
              <a:buChar char="−"/>
            </a:pPr>
            <a:r>
              <a:rPr lang="en-US" sz="2800" b="1" spc="-30" dirty="0">
                <a:latin typeface="Arial Narrow" panose="020B0606020202030204" pitchFamily="34" charset="0"/>
              </a:rPr>
              <a:t>General Fund revenues were </a:t>
            </a:r>
            <a:r>
              <a:rPr lang="en-US" sz="2800" b="1" spc="-30" dirty="0" smtClean="0">
                <a:latin typeface="Arial Narrow" panose="020B0606020202030204" pitchFamily="34" charset="0"/>
              </a:rPr>
              <a:t>$91.2M or 79.4% </a:t>
            </a:r>
            <a:r>
              <a:rPr lang="en-US" sz="2800" b="1" spc="-30" dirty="0">
                <a:latin typeface="Arial Narrow" panose="020B0606020202030204" pitchFamily="34" charset="0"/>
              </a:rPr>
              <a:t>of budget</a:t>
            </a:r>
          </a:p>
          <a:p>
            <a:pPr marL="688975" lvl="2" indent="-231775" algn="just">
              <a:lnSpc>
                <a:spcPct val="150000"/>
              </a:lnSpc>
              <a:buFont typeface="Arial Narrow" panose="020B0606020202030204" pitchFamily="34" charset="0"/>
              <a:buChar char="−"/>
            </a:pPr>
            <a:r>
              <a:rPr lang="en-US" sz="2800" b="1" spc="-30" dirty="0">
                <a:latin typeface="Arial Narrow" panose="020B0606020202030204" pitchFamily="34" charset="0"/>
              </a:rPr>
              <a:t>General Fund expenses were </a:t>
            </a:r>
            <a:r>
              <a:rPr lang="en-US" sz="2800" b="1" spc="-30" dirty="0" smtClean="0">
                <a:latin typeface="Arial Narrow" panose="020B0606020202030204" pitchFamily="34" charset="0"/>
              </a:rPr>
              <a:t>$87.5M </a:t>
            </a:r>
            <a:r>
              <a:rPr lang="en-US" sz="2800" b="1" spc="-30" dirty="0">
                <a:latin typeface="Arial Narrow" panose="020B0606020202030204" pitchFamily="34" charset="0"/>
              </a:rPr>
              <a:t>or </a:t>
            </a:r>
            <a:r>
              <a:rPr lang="en-US" sz="2800" b="1" spc="-30" dirty="0" smtClean="0">
                <a:latin typeface="Arial Narrow" panose="020B0606020202030204" pitchFamily="34" charset="0"/>
              </a:rPr>
              <a:t>76.6% </a:t>
            </a:r>
            <a:r>
              <a:rPr lang="en-US" sz="2800" b="1" spc="-30" dirty="0">
                <a:latin typeface="Arial Narrow" panose="020B0606020202030204" pitchFamily="34" charset="0"/>
              </a:rPr>
              <a:t>of budget</a:t>
            </a:r>
          </a:p>
          <a:p>
            <a:pPr marL="688975" lvl="2" indent="-231775" algn="just">
              <a:lnSpc>
                <a:spcPct val="150000"/>
              </a:lnSpc>
              <a:buFont typeface="Arial Narrow" panose="020B0606020202030204" pitchFamily="34" charset="0"/>
              <a:buChar char="−"/>
            </a:pPr>
            <a:r>
              <a:rPr lang="en-US" sz="2800" b="1" spc="-30" dirty="0">
                <a:latin typeface="Arial Narrow" panose="020B0606020202030204" pitchFamily="34" charset="0"/>
              </a:rPr>
              <a:t>General Fund </a:t>
            </a:r>
            <a:r>
              <a:rPr lang="en-US" sz="2800" b="1" spc="-30" dirty="0" smtClean="0">
                <a:latin typeface="Arial Narrow" panose="020B0606020202030204" pitchFamily="34" charset="0"/>
              </a:rPr>
              <a:t>2018 Third </a:t>
            </a:r>
            <a:r>
              <a:rPr lang="en-US" sz="2800" b="1" spc="-30" dirty="0">
                <a:latin typeface="Arial Narrow" panose="020B0606020202030204" pitchFamily="34" charset="0"/>
              </a:rPr>
              <a:t>Quarter ending unreserved fund balance was </a:t>
            </a:r>
            <a:r>
              <a:rPr lang="en-US" sz="2800" b="1" spc="-30" dirty="0" smtClean="0">
                <a:latin typeface="Arial Narrow" panose="020B0606020202030204" pitchFamily="34" charset="0"/>
              </a:rPr>
              <a:t>$16,923,253 with </a:t>
            </a:r>
            <a:r>
              <a:rPr lang="en-US" sz="2800" b="1" spc="-30" dirty="0">
                <a:latin typeface="Arial Narrow" panose="020B0606020202030204" pitchFamily="34" charset="0"/>
              </a:rPr>
              <a:t>a cash balance of </a:t>
            </a:r>
            <a:r>
              <a:rPr lang="en-US" sz="2800" b="1" spc="-30" dirty="0" smtClean="0">
                <a:latin typeface="Arial Narrow" panose="020B0606020202030204" pitchFamily="34" charset="0"/>
              </a:rPr>
              <a:t>$10,763,842</a:t>
            </a:r>
            <a:endParaRPr lang="en-US" sz="2800" b="1" spc="-30" dirty="0">
              <a:latin typeface="Arial Narrow" panose="020B0606020202030204" pitchFamily="34" charset="0"/>
            </a:endParaRPr>
          </a:p>
          <a:p>
            <a:pPr marL="688975" lvl="2" indent="-231775">
              <a:lnSpc>
                <a:spcPct val="150000"/>
              </a:lnSpc>
              <a:buFont typeface="Arial Narrow" panose="020B0606020202030204" pitchFamily="34" charset="0"/>
              <a:buChar char="−"/>
            </a:pPr>
            <a:endParaRPr lang="en-US" sz="2800" b="1" spc="-3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84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 txBox="1">
            <a:spLocks/>
          </p:cNvSpPr>
          <p:nvPr/>
        </p:nvSpPr>
        <p:spPr>
          <a:xfrm>
            <a:off x="551287" y="390523"/>
            <a:ext cx="7835697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900" cap="all" spc="-70" dirty="0" smtClean="0">
                <a:solidFill>
                  <a:srgbClr val="4D97C6"/>
                </a:solidFill>
                <a:latin typeface="Arial Narrow" panose="020B0606020202030204" pitchFamily="34" charset="0"/>
              </a:rPr>
              <a:t>2018 third quarter overview</a:t>
            </a:r>
            <a:endParaRPr lang="en-US" sz="3900" cap="all" spc="-70" dirty="0">
              <a:solidFill>
                <a:srgbClr val="4D97C6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4" y="962025"/>
            <a:ext cx="8562975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6313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 txBox="1">
            <a:spLocks/>
          </p:cNvSpPr>
          <p:nvPr/>
        </p:nvSpPr>
        <p:spPr>
          <a:xfrm>
            <a:off x="932288" y="561975"/>
            <a:ext cx="7835697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900" cap="all" spc="-70" dirty="0">
                <a:solidFill>
                  <a:srgbClr val="4D97C6"/>
                </a:solidFill>
                <a:latin typeface="Arial Narrow" panose="020B0606020202030204" pitchFamily="34" charset="0"/>
              </a:rPr>
              <a:t>General fund revenue overview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6" y="1295401"/>
            <a:ext cx="7800974" cy="4533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0352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 txBox="1">
            <a:spLocks/>
          </p:cNvSpPr>
          <p:nvPr/>
        </p:nvSpPr>
        <p:spPr>
          <a:xfrm>
            <a:off x="551287" y="390523"/>
            <a:ext cx="7835697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900" cap="all" spc="-70" dirty="0">
                <a:solidFill>
                  <a:srgbClr val="4D97C6"/>
                </a:solidFill>
                <a:latin typeface="Arial Narrow" panose="020B0606020202030204" pitchFamily="34" charset="0"/>
              </a:rPr>
              <a:t>General fund expense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78789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Overall  GF expenses are slightly above the 75% target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Police &amp; Fire have expenses associated with the transfer of property tax to pension funds which increases their expenses over the 75% goal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Expenses are not evenly distributed throughout the year (i.e. Parks programs in the summer)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1038224"/>
            <a:ext cx="7505700" cy="3676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758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/>
          </p:cNvSpPr>
          <p:nvPr/>
        </p:nvSpPr>
        <p:spPr>
          <a:xfrm>
            <a:off x="413386" y="561975"/>
            <a:ext cx="8378190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900" cap="all" spc="-70" dirty="0" smtClean="0">
                <a:solidFill>
                  <a:srgbClr val="4D97C6"/>
                </a:solidFill>
                <a:latin typeface="Arial Narrow" panose="020B0606020202030204" pitchFamily="34" charset="0"/>
              </a:rPr>
              <a:t>Enterprise fund overview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1" y="1209674"/>
            <a:ext cx="7858124" cy="447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4782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/>
          </p:cNvSpPr>
          <p:nvPr/>
        </p:nvSpPr>
        <p:spPr>
          <a:xfrm>
            <a:off x="932288" y="561975"/>
            <a:ext cx="7835697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900" cap="all" spc="-70" dirty="0" smtClean="0">
                <a:solidFill>
                  <a:srgbClr val="4D97C6"/>
                </a:solidFill>
                <a:latin typeface="Arial Narrow" panose="020B0606020202030204" pitchFamily="34" charset="0"/>
              </a:rPr>
              <a:t>ALL fundS Revenue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5358" y="4949825"/>
            <a:ext cx="83626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All funds are grouped by category/type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Capital </a:t>
            </a:r>
            <a:r>
              <a:rPr lang="en-US" dirty="0" smtClean="0"/>
              <a:t>budget/Revenue </a:t>
            </a:r>
            <a:r>
              <a:rPr lang="en-US" dirty="0" smtClean="0"/>
              <a:t>includes Bond Proceeds </a:t>
            </a:r>
            <a:r>
              <a:rPr lang="en-US" dirty="0" smtClean="0"/>
              <a:t>received </a:t>
            </a:r>
            <a:r>
              <a:rPr lang="en-US" dirty="0" smtClean="0"/>
              <a:t>in August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Police/Fire Pension revenues are from taxes, contributions and investment income.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1026296"/>
            <a:ext cx="6443663" cy="3950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606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/>
          </p:cNvSpPr>
          <p:nvPr/>
        </p:nvSpPr>
        <p:spPr>
          <a:xfrm>
            <a:off x="932288" y="561975"/>
            <a:ext cx="7835697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900" cap="all" spc="-70" dirty="0" smtClean="0">
                <a:solidFill>
                  <a:srgbClr val="4D97C6"/>
                </a:solidFill>
                <a:latin typeface="Arial Narrow" panose="020B0606020202030204" pitchFamily="34" charset="0"/>
              </a:rPr>
              <a:t>ALL fundS expense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7612" y="5026122"/>
            <a:ext cx="79089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All funds are grouped by category/type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Capital funds do not include expenses for Water/Sewer, etc.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Police/Fire Pension Expenses </a:t>
            </a:r>
            <a:r>
              <a:rPr lang="en-US" dirty="0" smtClean="0"/>
              <a:t>includes benefits paid.</a:t>
            </a: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1209674"/>
            <a:ext cx="7029450" cy="3767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3912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/>
          </p:cNvSpPr>
          <p:nvPr/>
        </p:nvSpPr>
        <p:spPr>
          <a:xfrm>
            <a:off x="728763" y="547750"/>
            <a:ext cx="7835697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900" cap="all" spc="-70" dirty="0" smtClean="0">
                <a:solidFill>
                  <a:srgbClr val="4D97C6"/>
                </a:solidFill>
                <a:latin typeface="Arial Narrow" panose="020B0606020202030204" pitchFamily="34" charset="0"/>
              </a:rPr>
              <a:t>2018 </a:t>
            </a:r>
            <a:r>
              <a:rPr lang="en-US" sz="3900" cap="all" spc="-70" dirty="0" smtClean="0">
                <a:solidFill>
                  <a:srgbClr val="4D97C6"/>
                </a:solidFill>
                <a:latin typeface="Arial Narrow" panose="020B0606020202030204" pitchFamily="34" charset="0"/>
              </a:rPr>
              <a:t>THIRD </a:t>
            </a:r>
            <a:r>
              <a:rPr lang="en-US" sz="3900" cap="all" spc="-70" dirty="0" smtClean="0">
                <a:solidFill>
                  <a:srgbClr val="4D97C6"/>
                </a:solidFill>
                <a:latin typeface="Arial Narrow" panose="020B0606020202030204" pitchFamily="34" charset="0"/>
              </a:rPr>
              <a:t>quarter conclusion</a:t>
            </a:r>
          </a:p>
          <a:p>
            <a:pPr>
              <a:lnSpc>
                <a:spcPts val="3600"/>
              </a:lnSpc>
            </a:pPr>
            <a:endParaRPr lang="en-US" sz="3900" cap="all" spc="-70" dirty="0" smtClean="0">
              <a:solidFill>
                <a:srgbClr val="4D97C6"/>
              </a:solidFill>
              <a:latin typeface="Arial Narrow" panose="020B0606020202030204" pitchFamily="34" charset="0"/>
            </a:endParaRPr>
          </a:p>
          <a:p>
            <a:pPr>
              <a:lnSpc>
                <a:spcPts val="3600"/>
              </a:lnSpc>
            </a:pPr>
            <a:endParaRPr lang="en-US" sz="3900" cap="all" spc="-70" dirty="0" smtClean="0">
              <a:solidFill>
                <a:srgbClr val="4D97C6"/>
              </a:solidFill>
              <a:latin typeface="Arial Narrow" panose="020B0606020202030204" pitchFamily="34" charset="0"/>
            </a:endParaRPr>
          </a:p>
          <a:p>
            <a:pPr>
              <a:lnSpc>
                <a:spcPts val="3600"/>
              </a:lnSpc>
            </a:pPr>
            <a:endParaRPr lang="en-US" sz="3900" cap="all" spc="-70" dirty="0" smtClean="0">
              <a:solidFill>
                <a:srgbClr val="4D97C6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tle Placeholder 1"/>
          <p:cNvSpPr txBox="1">
            <a:spLocks/>
          </p:cNvSpPr>
          <p:nvPr/>
        </p:nvSpPr>
        <p:spPr>
          <a:xfrm>
            <a:off x="932287" y="244475"/>
            <a:ext cx="7835697" cy="1295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ts val="6700"/>
              </a:lnSpc>
              <a:spcBef>
                <a:spcPct val="0"/>
              </a:spcBef>
              <a:buNone/>
              <a:defRPr sz="7300" b="1" i="0" kern="1200" spc="-430">
                <a:solidFill>
                  <a:schemeClr val="accent1"/>
                </a:solidFill>
                <a:latin typeface="Trade Gothic LT Std"/>
                <a:ea typeface="+mj-ea"/>
                <a:cs typeface="Trade Gothic LT Std"/>
              </a:defRPr>
            </a:lvl1pPr>
          </a:lstStyle>
          <a:p>
            <a:pPr algn="l">
              <a:lnSpc>
                <a:spcPts val="3600"/>
              </a:lnSpc>
            </a:pPr>
            <a:endParaRPr lang="en-US" sz="3900" b="1" i="0" kern="1200" cap="all" spc="-70" baseline="0" dirty="0" smtClean="0">
              <a:solidFill>
                <a:srgbClr val="4D97C6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8299" y="1195450"/>
            <a:ext cx="830897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The City of Evanston ended the </a:t>
            </a:r>
            <a:r>
              <a:rPr lang="en-US" sz="2800" b="1" dirty="0" smtClean="0">
                <a:latin typeface="Arial Narrow" panose="020B0606020202030204" pitchFamily="34" charset="0"/>
              </a:rPr>
              <a:t>third</a:t>
            </a:r>
            <a:r>
              <a:rPr lang="en-US" sz="2800" b="1" dirty="0" smtClean="0">
                <a:latin typeface="Arial Narrow" panose="020B0606020202030204" pitchFamily="34" charset="0"/>
              </a:rPr>
              <a:t> </a:t>
            </a:r>
            <a:r>
              <a:rPr lang="en-US" sz="2800" b="1" dirty="0" smtClean="0">
                <a:latin typeface="Arial Narrow" panose="020B0606020202030204" pitchFamily="34" charset="0"/>
              </a:rPr>
              <a:t>quarter </a:t>
            </a:r>
            <a:r>
              <a:rPr lang="en-US" sz="2800" b="1" dirty="0">
                <a:latin typeface="Arial Narrow" panose="020B0606020202030204" pitchFamily="34" charset="0"/>
              </a:rPr>
              <a:t>in stable financial </a:t>
            </a:r>
            <a:r>
              <a:rPr lang="en-US" sz="2800" b="1" dirty="0" smtClean="0">
                <a:latin typeface="Arial Narrow" panose="020B0606020202030204" pitchFamily="34" charset="0"/>
              </a:rPr>
              <a:t>condition with an operating surplus of $3.7 million . </a:t>
            </a:r>
            <a:endParaRPr lang="en-US" sz="2800" b="1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Arial Narrow" panose="020B0606020202030204" pitchFamily="34" charset="0"/>
              </a:rPr>
              <a:t>Enterprise and Capital Funds continue to spend down fund balance on </a:t>
            </a:r>
            <a:r>
              <a:rPr lang="en-US" sz="2800" b="1" dirty="0" smtClean="0">
                <a:latin typeface="Arial Narrow" panose="020B0606020202030204" pitchFamily="34" charset="0"/>
              </a:rPr>
              <a:t>projects and debt service.</a:t>
            </a:r>
            <a:endParaRPr lang="en-US" sz="2800" b="1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Arial Narrow" panose="020B0606020202030204" pitchFamily="34" charset="0"/>
              </a:rPr>
              <a:t>Staff </a:t>
            </a:r>
            <a:r>
              <a:rPr lang="en-US" sz="2800" b="1" dirty="0" smtClean="0">
                <a:latin typeface="Arial Narrow" panose="020B0606020202030204" pitchFamily="34" charset="0"/>
              </a:rPr>
              <a:t>will closely </a:t>
            </a:r>
            <a:r>
              <a:rPr lang="en-US" sz="2800" b="1" dirty="0" smtClean="0">
                <a:latin typeface="Arial Narrow" panose="020B0606020202030204" pitchFamily="34" charset="0"/>
              </a:rPr>
              <a:t>monitor revenues and expenses </a:t>
            </a:r>
            <a:r>
              <a:rPr lang="en-US" sz="2800" b="1" dirty="0" smtClean="0">
                <a:latin typeface="Arial Narrow" panose="020B0606020202030204" pitchFamily="34" charset="0"/>
              </a:rPr>
              <a:t>in the last quarter.</a:t>
            </a:r>
            <a:endParaRPr lang="en-US" sz="2800" b="1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56173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mplate_TradeGothic_AdminSer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Template_TradeGothic_AdminServ.thmx</Template>
  <TotalTime>4166</TotalTime>
  <Words>245</Words>
  <Application>Microsoft Office PowerPoint</Application>
  <PresentationFormat>On-screen Show (4:3)</PresentationFormat>
  <Paragraphs>36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Presentation Template_TradeGothic_AdminServ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Frye</dc:creator>
  <cp:lastModifiedBy>Desai, Hitesh</cp:lastModifiedBy>
  <cp:revision>90</cp:revision>
  <cp:lastPrinted>2017-06-12T21:34:03Z</cp:lastPrinted>
  <dcterms:created xsi:type="dcterms:W3CDTF">2014-06-20T20:53:05Z</dcterms:created>
  <dcterms:modified xsi:type="dcterms:W3CDTF">2018-10-22T18:02:17Z</dcterms:modified>
</cp:coreProperties>
</file>