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8" autoAdjust="0"/>
    <p:restoredTop sz="94660"/>
  </p:normalViewPr>
  <p:slideViewPr>
    <p:cSldViewPr snapToGrid="0">
      <p:cViewPr varScale="1">
        <p:scale>
          <a:sx n="62" d="100"/>
          <a:sy n="62" d="100"/>
        </p:scale>
        <p:origin x="4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A077F-3F02-D336-6762-E1CAA45200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9B0305-D3EF-1C92-473B-E7C7C0FECF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D0012-670F-E6D5-BB6F-3C0ACAEE3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DBC8E-C9B3-38DC-426B-A0E4EBCE7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C2D9F2-5D8B-13C3-1C72-D8E89B406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654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1C647-FDB5-B9C1-9C0F-2924841A1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53193-361F-2010-29EE-5C33CD00F9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D3069-EE6A-E5ED-0958-0B1CB4D0A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94E57-4AB1-4EA2-C57D-8AED39FF5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22B04-94B3-9939-5F00-12EF7849A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733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69F31-B731-F528-BD78-47EEF362E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137AC-5F64-6846-5FB2-58C6DB889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DCA814-48D4-8847-22B7-9DA76BCA7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ADC2B-528B-7577-2B02-5123B7F93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D735F9-65EF-1391-3F66-FF48D876C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114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5D9E9-1F08-7085-3D93-88B49671E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C2AA7-636C-B0EF-5C05-95C90584E5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F3CDC1-E17C-29CA-7F67-731156086A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5A970-1DE8-9292-472B-D4FE87EF1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885D90-7283-052D-DA18-A7B49888E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18702-C491-ECC1-5F77-664E5E46A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11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31AC2-7ECB-2D18-5F77-46E57A801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8B71E5-3590-3DA9-2150-900EC3E10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31643-84CB-2CB8-FAEC-5E15775F7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26486C-69D9-0EEA-28EE-42701DE400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DE1C6F-2C69-0864-B457-E07D9FB91A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1306E1-43E4-3CF3-18FC-0C8C3FBF1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3D61E5-7B69-8DD0-E27A-765DF3A30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F240A8-7033-6A1D-F95D-8E4FCE85B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701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2E686-4C4F-15BD-F5EA-F214C73F4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BF503C-2759-3196-55AE-0E154FFBC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09A8BA-97B3-BED2-BD5E-FCB30BE9B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DB13AC-A003-D5C8-4890-49EDD542E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207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DA3343-CEDA-AC26-5A09-D8F15A9C9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8DF610-C193-D6BB-B433-49B215822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046292-E89E-AE37-17F3-58AC4964F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487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877E3-8A11-83F6-D1A7-7D14F1C05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D3B22-8C12-7CB6-08AB-69BF6528E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66A2A0-3514-8172-F915-FA554D6D7B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2372BD-C047-B452-67D7-FDA35B01B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B02814-33EA-379D-2EE0-7C973FE6B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255B7-E531-D72A-D23B-AF025FF6F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21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FA5D0-39EF-59FE-8937-6F0588829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AC4E1E-DD66-721B-1713-04907B1BD9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DB6206-1F00-ED7D-3571-B329EAAC2B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DEC13B-1232-B9ED-3974-5566704E6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4F937-E2D3-52E4-E617-C23D7A439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D7C1C9-4D56-AA85-E951-878B618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716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D5064-7060-D7BE-5685-AC10FF854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FEAC0D-E965-BB7E-5428-1EEF4702B3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C5A10-8415-E693-6F14-2825125DE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358EB-8123-D735-1A6B-6CE12DB6C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9329AE-5405-F890-C3DB-D63942FC5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275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45F17D-6A93-CC19-9949-0E39157C34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B34F06-474B-A603-C401-49AFEB6BE1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38A73-FED7-2844-1A00-B0087F5FA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2B936-DC21-00E0-C0C6-3F12ADD7B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D8193-832D-B2FB-FE41-8A4C6C550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520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B37C22-5537-FE7E-EAF5-89EF32BA0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996C9-ED96-5AE9-6879-0CDB4F9F41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BA140-5D28-3726-C04C-E1C333F8A7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53468-630E-4B57-B743-3676D9FC8A16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DCCB7-252A-49A4-FFF1-DF9C0D0D84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D52FD-C564-6D66-A000-5EA4B3EE5A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0FC4D-21A0-4AAD-8DEE-BD96329250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29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156EC-855E-7D55-EDD8-461770A65A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39637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Evanston One-Stop </a:t>
            </a:r>
            <a:br>
              <a:rPr lang="en-US" sz="4400" b="1" dirty="0">
                <a:solidFill>
                  <a:srgbClr val="39637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en-US" sz="4400" b="1" dirty="0">
                <a:solidFill>
                  <a:srgbClr val="39637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Housing Retrofit Pilot Program</a:t>
            </a:r>
            <a:br>
              <a:rPr lang="en-US" sz="4400" b="1" dirty="0">
                <a:solidFill>
                  <a:srgbClr val="39637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br>
              <a:rPr lang="en-US" sz="4400" b="1" dirty="0">
                <a:solidFill>
                  <a:srgbClr val="39637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en-US" sz="2400" b="1" dirty="0">
                <a:solidFill>
                  <a:srgbClr val="39637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May 17, 2022</a:t>
            </a:r>
            <a:endParaRPr lang="en-US" sz="4400" dirty="0"/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1984BBBC-B529-4FE2-5D30-B2418ADA16FB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094282" y="4143775"/>
            <a:ext cx="2608829" cy="1591861"/>
          </a:xfrm>
          <a:prstGeom prst="rect">
            <a:avLst/>
          </a:prstGeom>
          <a:ln/>
        </p:spPr>
      </p:pic>
      <p:pic>
        <p:nvPicPr>
          <p:cNvPr id="5" name="image3.png">
            <a:extLst>
              <a:ext uri="{FF2B5EF4-FFF2-40B4-BE49-F238E27FC236}">
                <a16:creationId xmlns:a16="http://schemas.microsoft.com/office/drawing/2014/main" id="{7D22E8D4-D070-6CB2-55D8-2BB442132008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5164033" y="4143776"/>
            <a:ext cx="1863933" cy="1895137"/>
          </a:xfrm>
          <a:prstGeom prst="rect">
            <a:avLst/>
          </a:prstGeom>
          <a:ln/>
        </p:spPr>
      </p:pic>
      <p:pic>
        <p:nvPicPr>
          <p:cNvPr id="6" name="image7.jpg" descr="Evanston Development Cooperative">
            <a:extLst>
              <a:ext uri="{FF2B5EF4-FFF2-40B4-BE49-F238E27FC236}">
                <a16:creationId xmlns:a16="http://schemas.microsoft.com/office/drawing/2014/main" id="{D0DB88A3-A05E-CB6C-6B1E-3B2CF6BC5DFC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8804067" y="4404338"/>
            <a:ext cx="1863933" cy="1400654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915732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954C4-4C91-FC37-C2D1-2876204E6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  <a:latin typeface="+mn-lt"/>
              </a:rPr>
              <a:t>Example Improvement Types</a:t>
            </a:r>
          </a:p>
        </p:txBody>
      </p:sp>
      <p:pic>
        <p:nvPicPr>
          <p:cNvPr id="4" name="image6.png">
            <a:extLst>
              <a:ext uri="{FF2B5EF4-FFF2-40B4-BE49-F238E27FC236}">
                <a16:creationId xmlns:a16="http://schemas.microsoft.com/office/drawing/2014/main" id="{0345776A-1DE0-542B-7C4E-D10FE4DC69A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 t="15185"/>
          <a:stretch>
            <a:fillRect/>
          </a:stretch>
        </p:blipFill>
        <p:spPr>
          <a:xfrm>
            <a:off x="838200" y="2676971"/>
            <a:ext cx="7316449" cy="3582649"/>
          </a:xfrm>
          <a:prstGeom prst="rect">
            <a:avLst/>
          </a:prstGeom>
          <a:ln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6AB691-B118-36FE-2585-AF8D9B5DDBA3}"/>
              </a:ext>
            </a:extLst>
          </p:cNvPr>
          <p:cNvSpPr txBox="1"/>
          <p:nvPr/>
        </p:nvSpPr>
        <p:spPr>
          <a:xfrm>
            <a:off x="703289" y="1558708"/>
            <a:ext cx="102538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Draft program includes improvements to 50 homes, for total cost of $1 million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Improvements vary by home need, ranging from roughly $6,000 to $35,000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C6605F-9B23-ED41-618D-8A66E6F00EAD}"/>
              </a:ext>
            </a:extLst>
          </p:cNvPr>
          <p:cNvSpPr txBox="1"/>
          <p:nvPr/>
        </p:nvSpPr>
        <p:spPr>
          <a:xfrm>
            <a:off x="8075488" y="2676971"/>
            <a:ext cx="34244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Coordination with other programs – e.g., lead service line removal, or CBDG-eligible rehab – is also planned</a:t>
            </a:r>
          </a:p>
        </p:txBody>
      </p:sp>
    </p:spTree>
    <p:extLst>
      <p:ext uri="{BB962C8B-B14F-4D97-AF65-F5344CB8AC3E}">
        <p14:creationId xmlns:p14="http://schemas.microsoft.com/office/powerpoint/2010/main" val="2493257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954C4-4C91-FC37-C2D1-2876204E6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  <a:latin typeface="+mn-lt"/>
              </a:rPr>
              <a:t>Pilot Program Scope of Work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6AB691-B118-36FE-2585-AF8D9B5DDBA3}"/>
              </a:ext>
            </a:extLst>
          </p:cNvPr>
          <p:cNvSpPr txBox="1"/>
          <p:nvPr/>
        </p:nvSpPr>
        <p:spPr>
          <a:xfrm>
            <a:off x="703289" y="1558708"/>
            <a:ext cx="1014014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Over the two years of the pilot program: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Program design and communications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Advisory group formation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Outreach, focusing on neighborhoods in Census tracts 8092, 8096, and 8102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Building assessments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Navigate available grants, incentives, and financing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Efficiency upgrades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Contractor support and mentorship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Identify gaps and make program improvements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Evaluate and scale</a:t>
            </a:r>
          </a:p>
        </p:txBody>
      </p:sp>
    </p:spTree>
    <p:extLst>
      <p:ext uri="{BB962C8B-B14F-4D97-AF65-F5344CB8AC3E}">
        <p14:creationId xmlns:p14="http://schemas.microsoft.com/office/powerpoint/2010/main" val="2394945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954C4-4C91-FC37-C2D1-2876204E6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  <a:latin typeface="+mn-lt"/>
              </a:rPr>
              <a:t>Organization Roles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6AB691-B118-36FE-2585-AF8D9B5DDBA3}"/>
              </a:ext>
            </a:extLst>
          </p:cNvPr>
          <p:cNvSpPr txBox="1"/>
          <p:nvPr/>
        </p:nvSpPr>
        <p:spPr>
          <a:xfrm>
            <a:off x="3205536" y="1558708"/>
            <a:ext cx="829124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CNT will lead engagement with the City and the Advisory Group, coordinate with the third-party evaluator, and prepare the final recommendations for scaling the One Stop Shop.</a:t>
            </a:r>
          </a:p>
          <a:p>
            <a:endParaRPr lang="en-US" sz="2400" dirty="0">
              <a:latin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</a:endParaRPr>
          </a:p>
          <a:p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Elevate will lead building assessments, provide support and quality assurance on retrofits, and contribute to overall program design and final recommendations for scaling the One Stop Shop.</a:t>
            </a:r>
          </a:p>
          <a:p>
            <a:endParaRPr lang="en-US" sz="2400" dirty="0">
              <a:latin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</a:endParaRPr>
          </a:p>
          <a:p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EDC will lead engagement with building owners, provide project management and contractor coordination throughout the retrofit process, and expand their network of minority and woman-owned contractors to provide retrofit services. </a:t>
            </a:r>
            <a:endParaRPr lang="en-US" sz="3200" dirty="0"/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7C6E2EB7-4109-923A-1C5D-0AF943E2DB2E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342099" y="1268358"/>
            <a:ext cx="2608829" cy="1591861"/>
          </a:xfrm>
          <a:prstGeom prst="rect">
            <a:avLst/>
          </a:prstGeom>
          <a:ln/>
        </p:spPr>
      </p:pic>
      <p:pic>
        <p:nvPicPr>
          <p:cNvPr id="6" name="image3.png">
            <a:extLst>
              <a:ext uri="{FF2B5EF4-FFF2-40B4-BE49-F238E27FC236}">
                <a16:creationId xmlns:a16="http://schemas.microsoft.com/office/drawing/2014/main" id="{1C948D1B-DD49-FFEA-BF2A-64310D91E38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685895" y="3029484"/>
            <a:ext cx="1863933" cy="1895137"/>
          </a:xfrm>
          <a:prstGeom prst="rect">
            <a:avLst/>
          </a:prstGeom>
          <a:ln/>
        </p:spPr>
      </p:pic>
      <p:pic>
        <p:nvPicPr>
          <p:cNvPr id="7" name="image7.jpg" descr="Evanston Development Cooperative">
            <a:extLst>
              <a:ext uri="{FF2B5EF4-FFF2-40B4-BE49-F238E27FC236}">
                <a16:creationId xmlns:a16="http://schemas.microsoft.com/office/drawing/2014/main" id="{ABC736BC-CD12-ACC6-B8C7-22F9B45EE375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695219" y="5228797"/>
            <a:ext cx="1863933" cy="1400654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728987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954C4-4C91-FC37-C2D1-2876204E6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  <a:latin typeface="+mn-lt"/>
              </a:rPr>
              <a:t>Budget</a:t>
            </a:r>
          </a:p>
        </p:txBody>
      </p:sp>
      <p:pic>
        <p:nvPicPr>
          <p:cNvPr id="4" name="image9.png">
            <a:extLst>
              <a:ext uri="{FF2B5EF4-FFF2-40B4-BE49-F238E27FC236}">
                <a16:creationId xmlns:a16="http://schemas.microsoft.com/office/drawing/2014/main" id="{2ABAEFC4-0FB6-82E6-29B3-ACA9EBFA2325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726058" y="1549544"/>
            <a:ext cx="8620017" cy="5097836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52536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222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Evanston One-Stop  Housing Retrofit Pilot Program  May 17, 2022</vt:lpstr>
      <vt:lpstr>Example Improvement Types</vt:lpstr>
      <vt:lpstr>Pilot Program Scope of Work</vt:lpstr>
      <vt:lpstr>Organization Roles</vt:lpstr>
      <vt:lpstr>Budget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Evanston One-Stop  Housing Retrofit Pilot Program  May 17, 2022</dc:title>
  <dc:creator>Bob Dean</dc:creator>
  <cp:lastModifiedBy>Bob Dean</cp:lastModifiedBy>
  <cp:revision>2</cp:revision>
  <dcterms:created xsi:type="dcterms:W3CDTF">2022-05-15T17:59:27Z</dcterms:created>
  <dcterms:modified xsi:type="dcterms:W3CDTF">2022-05-15T18:21:36Z</dcterms:modified>
</cp:coreProperties>
</file>