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1" r:id="rId2"/>
    <p:sldId id="312" r:id="rId3"/>
    <p:sldId id="276" r:id="rId4"/>
    <p:sldId id="273" r:id="rId5"/>
    <p:sldId id="275" r:id="rId6"/>
    <p:sldId id="290" r:id="rId7"/>
    <p:sldId id="289" r:id="rId8"/>
    <p:sldId id="292" r:id="rId9"/>
    <p:sldId id="310" r:id="rId10"/>
    <p:sldId id="311" r:id="rId11"/>
    <p:sldId id="279" r:id="rId12"/>
    <p:sldId id="280" r:id="rId13"/>
    <p:sldId id="282" r:id="rId14"/>
    <p:sldId id="281" r:id="rId15"/>
    <p:sldId id="318" r:id="rId16"/>
    <p:sldId id="314" r:id="rId17"/>
    <p:sldId id="315" r:id="rId18"/>
    <p:sldId id="316" r:id="rId19"/>
    <p:sldId id="317" r:id="rId20"/>
    <p:sldId id="284" r:id="rId21"/>
    <p:sldId id="271" r:id="rId22"/>
    <p:sldId id="258" r:id="rId23"/>
    <p:sldId id="293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5488" autoAdjust="0"/>
  </p:normalViewPr>
  <p:slideViewPr>
    <p:cSldViewPr snapToGrid="0">
      <p:cViewPr varScale="1">
        <p:scale>
          <a:sx n="71" d="100"/>
          <a:sy n="71" d="100"/>
        </p:scale>
        <p:origin x="72" y="17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nathan\Documents\Alderman\Issues\Redistricting\Ward%20Data%20from%202020%20Censu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nathan\Documents\Alderman\Issues\Redistricting\Ward%20Data%20from%202020%20Censu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Evanston Population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More!$C$41:$C$46</c:f>
              <c:numCache>
                <c:formatCode>General</c:formatCode>
                <c:ptCount val="6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2010</c:v>
                </c:pt>
                <c:pt idx="5">
                  <c:v>2020</c:v>
                </c:pt>
              </c:numCache>
            </c:numRef>
          </c:cat>
          <c:val>
            <c:numRef>
              <c:f>More!$D$41:$D$46</c:f>
              <c:numCache>
                <c:formatCode>_(* #,##0_);_(* \(#,##0\);_(* "-"??_);_(@_)</c:formatCode>
                <c:ptCount val="6"/>
                <c:pt idx="0">
                  <c:v>79808</c:v>
                </c:pt>
                <c:pt idx="1">
                  <c:v>73706</c:v>
                </c:pt>
                <c:pt idx="2">
                  <c:v>73233</c:v>
                </c:pt>
                <c:pt idx="3">
                  <c:v>74239</c:v>
                </c:pt>
                <c:pt idx="4">
                  <c:v>74486</c:v>
                </c:pt>
                <c:pt idx="5">
                  <c:v>78110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91-43B6-B4C5-A41B187A98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1888792"/>
        <c:axId val="821895024"/>
      </c:barChart>
      <c:catAx>
        <c:axId val="821888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1895024"/>
        <c:crosses val="autoZero"/>
        <c:auto val="1"/>
        <c:lblAlgn val="ctr"/>
        <c:lblOffset val="100"/>
        <c:noMultiLvlLbl val="0"/>
      </c:catAx>
      <c:valAx>
        <c:axId val="821895024"/>
        <c:scaling>
          <c:orientation val="minMax"/>
          <c:max val="1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1888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Ward Population and Demographics</a:t>
            </a:r>
          </a:p>
          <a:p>
            <a:pPr>
              <a:defRPr sz="1800" b="1"/>
            </a:pPr>
            <a:r>
              <a:rPr lang="en-US" sz="1800" b="1" dirty="0"/>
              <a:t>2010 to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'For Townhall PPT'!$O$3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'For Townhall PPT'!$N$4:$N$29</c:f>
              <c:strCache>
                <c:ptCount val="26"/>
                <c:pt idx="0">
                  <c:v>Ward</c:v>
                </c:pt>
                <c:pt idx="1">
                  <c:v>1</c:v>
                </c:pt>
                <c:pt idx="3">
                  <c:v>Ward</c:v>
                </c:pt>
                <c:pt idx="4">
                  <c:v>2</c:v>
                </c:pt>
                <c:pt idx="6">
                  <c:v>Ward</c:v>
                </c:pt>
                <c:pt idx="7">
                  <c:v>3</c:v>
                </c:pt>
                <c:pt idx="9">
                  <c:v>Ward</c:v>
                </c:pt>
                <c:pt idx="10">
                  <c:v>4</c:v>
                </c:pt>
                <c:pt idx="12">
                  <c:v>Ward</c:v>
                </c:pt>
                <c:pt idx="13">
                  <c:v>5</c:v>
                </c:pt>
                <c:pt idx="15">
                  <c:v>Ward</c:v>
                </c:pt>
                <c:pt idx="16">
                  <c:v>6</c:v>
                </c:pt>
                <c:pt idx="18">
                  <c:v>Ward</c:v>
                </c:pt>
                <c:pt idx="19">
                  <c:v>7</c:v>
                </c:pt>
                <c:pt idx="21">
                  <c:v>Ward</c:v>
                </c:pt>
                <c:pt idx="22">
                  <c:v>8</c:v>
                </c:pt>
                <c:pt idx="24">
                  <c:v>Ward</c:v>
                </c:pt>
                <c:pt idx="25">
                  <c:v>9</c:v>
                </c:pt>
              </c:strCache>
            </c:strRef>
          </c:cat>
          <c:val>
            <c:numRef>
              <c:f>'For Townhall PPT'!$O$4:$O$29</c:f>
              <c:numCache>
                <c:formatCode>0</c:formatCode>
                <c:ptCount val="26"/>
                <c:pt idx="0">
                  <c:v>5784</c:v>
                </c:pt>
                <c:pt idx="1">
                  <c:v>5117</c:v>
                </c:pt>
                <c:pt idx="3">
                  <c:v>3204</c:v>
                </c:pt>
                <c:pt idx="4">
                  <c:v>3795</c:v>
                </c:pt>
                <c:pt idx="6">
                  <c:v>7124</c:v>
                </c:pt>
                <c:pt idx="7">
                  <c:v>7040</c:v>
                </c:pt>
                <c:pt idx="9">
                  <c:v>6148</c:v>
                </c:pt>
                <c:pt idx="10">
                  <c:v>5578</c:v>
                </c:pt>
                <c:pt idx="12">
                  <c:v>2981</c:v>
                </c:pt>
                <c:pt idx="13">
                  <c:v>2577</c:v>
                </c:pt>
                <c:pt idx="15">
                  <c:v>8157</c:v>
                </c:pt>
                <c:pt idx="16">
                  <c:v>7605</c:v>
                </c:pt>
                <c:pt idx="18">
                  <c:v>7131</c:v>
                </c:pt>
                <c:pt idx="19">
                  <c:v>6661</c:v>
                </c:pt>
                <c:pt idx="21">
                  <c:v>3448</c:v>
                </c:pt>
                <c:pt idx="22">
                  <c:v>3057</c:v>
                </c:pt>
                <c:pt idx="24">
                  <c:v>4895</c:v>
                </c:pt>
                <c:pt idx="25">
                  <c:v>4703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24-45A0-B702-1156791DA8CE}"/>
            </c:ext>
          </c:extLst>
        </c:ser>
        <c:ser>
          <c:idx val="1"/>
          <c:order val="1"/>
          <c:tx>
            <c:strRef>
              <c:f>'For Townhall PPT'!$P$3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'For Townhall PPT'!$N$4:$N$29</c:f>
              <c:strCache>
                <c:ptCount val="26"/>
                <c:pt idx="0">
                  <c:v>Ward</c:v>
                </c:pt>
                <c:pt idx="1">
                  <c:v>1</c:v>
                </c:pt>
                <c:pt idx="3">
                  <c:v>Ward</c:v>
                </c:pt>
                <c:pt idx="4">
                  <c:v>2</c:v>
                </c:pt>
                <c:pt idx="6">
                  <c:v>Ward</c:v>
                </c:pt>
                <c:pt idx="7">
                  <c:v>3</c:v>
                </c:pt>
                <c:pt idx="9">
                  <c:v>Ward</c:v>
                </c:pt>
                <c:pt idx="10">
                  <c:v>4</c:v>
                </c:pt>
                <c:pt idx="12">
                  <c:v>Ward</c:v>
                </c:pt>
                <c:pt idx="13">
                  <c:v>5</c:v>
                </c:pt>
                <c:pt idx="15">
                  <c:v>Ward</c:v>
                </c:pt>
                <c:pt idx="16">
                  <c:v>6</c:v>
                </c:pt>
                <c:pt idx="18">
                  <c:v>Ward</c:v>
                </c:pt>
                <c:pt idx="19">
                  <c:v>7</c:v>
                </c:pt>
                <c:pt idx="21">
                  <c:v>Ward</c:v>
                </c:pt>
                <c:pt idx="22">
                  <c:v>8</c:v>
                </c:pt>
                <c:pt idx="24">
                  <c:v>Ward</c:v>
                </c:pt>
                <c:pt idx="25">
                  <c:v>9</c:v>
                </c:pt>
              </c:strCache>
            </c:strRef>
          </c:cat>
          <c:val>
            <c:numRef>
              <c:f>'For Townhall PPT'!$P$4:$P$29</c:f>
              <c:numCache>
                <c:formatCode>0</c:formatCode>
                <c:ptCount val="26"/>
                <c:pt idx="0">
                  <c:v>411</c:v>
                </c:pt>
                <c:pt idx="1">
                  <c:v>498</c:v>
                </c:pt>
                <c:pt idx="3">
                  <c:v>3210</c:v>
                </c:pt>
                <c:pt idx="4">
                  <c:v>2499</c:v>
                </c:pt>
                <c:pt idx="6">
                  <c:v>508</c:v>
                </c:pt>
                <c:pt idx="7">
                  <c:v>624</c:v>
                </c:pt>
                <c:pt idx="9">
                  <c:v>702</c:v>
                </c:pt>
                <c:pt idx="10">
                  <c:v>775</c:v>
                </c:pt>
                <c:pt idx="12">
                  <c:v>3231</c:v>
                </c:pt>
                <c:pt idx="13">
                  <c:v>2900</c:v>
                </c:pt>
                <c:pt idx="15">
                  <c:v>212</c:v>
                </c:pt>
                <c:pt idx="16">
                  <c:v>286</c:v>
                </c:pt>
                <c:pt idx="18">
                  <c:v>332</c:v>
                </c:pt>
                <c:pt idx="19">
                  <c:v>423</c:v>
                </c:pt>
                <c:pt idx="21">
                  <c:v>3259</c:v>
                </c:pt>
                <c:pt idx="22">
                  <c:v>3157</c:v>
                </c:pt>
                <c:pt idx="24">
                  <c:v>1609</c:v>
                </c:pt>
                <c:pt idx="25">
                  <c:v>1380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24-45A0-B702-1156791DA8CE}"/>
            </c:ext>
          </c:extLst>
        </c:ser>
        <c:ser>
          <c:idx val="2"/>
          <c:order val="2"/>
          <c:tx>
            <c:strRef>
              <c:f>'For Townhall PPT'!$Q$3</c:f>
              <c:strCache>
                <c:ptCount val="1"/>
                <c:pt idx="0">
                  <c:v>Native American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'For Townhall PPT'!$N$4:$N$29</c:f>
              <c:strCache>
                <c:ptCount val="26"/>
                <c:pt idx="0">
                  <c:v>Ward</c:v>
                </c:pt>
                <c:pt idx="1">
                  <c:v>1</c:v>
                </c:pt>
                <c:pt idx="3">
                  <c:v>Ward</c:v>
                </c:pt>
                <c:pt idx="4">
                  <c:v>2</c:v>
                </c:pt>
                <c:pt idx="6">
                  <c:v>Ward</c:v>
                </c:pt>
                <c:pt idx="7">
                  <c:v>3</c:v>
                </c:pt>
                <c:pt idx="9">
                  <c:v>Ward</c:v>
                </c:pt>
                <c:pt idx="10">
                  <c:v>4</c:v>
                </c:pt>
                <c:pt idx="12">
                  <c:v>Ward</c:v>
                </c:pt>
                <c:pt idx="13">
                  <c:v>5</c:v>
                </c:pt>
                <c:pt idx="15">
                  <c:v>Ward</c:v>
                </c:pt>
                <c:pt idx="16">
                  <c:v>6</c:v>
                </c:pt>
                <c:pt idx="18">
                  <c:v>Ward</c:v>
                </c:pt>
                <c:pt idx="19">
                  <c:v>7</c:v>
                </c:pt>
                <c:pt idx="21">
                  <c:v>Ward</c:v>
                </c:pt>
                <c:pt idx="22">
                  <c:v>8</c:v>
                </c:pt>
                <c:pt idx="24">
                  <c:v>Ward</c:v>
                </c:pt>
                <c:pt idx="25">
                  <c:v>9</c:v>
                </c:pt>
              </c:strCache>
            </c:strRef>
          </c:cat>
          <c:val>
            <c:numRef>
              <c:f>'For Townhall PPT'!$Q$4:$Q$29</c:f>
              <c:numCache>
                <c:formatCode>0</c:formatCode>
                <c:ptCount val="26"/>
                <c:pt idx="0">
                  <c:v>7</c:v>
                </c:pt>
                <c:pt idx="1">
                  <c:v>8</c:v>
                </c:pt>
                <c:pt idx="3">
                  <c:v>44</c:v>
                </c:pt>
                <c:pt idx="4">
                  <c:v>121</c:v>
                </c:pt>
                <c:pt idx="6">
                  <c:v>20</c:v>
                </c:pt>
                <c:pt idx="7">
                  <c:v>48</c:v>
                </c:pt>
                <c:pt idx="9">
                  <c:v>19</c:v>
                </c:pt>
                <c:pt idx="10">
                  <c:v>27</c:v>
                </c:pt>
                <c:pt idx="12">
                  <c:v>27</c:v>
                </c:pt>
                <c:pt idx="13">
                  <c:v>71</c:v>
                </c:pt>
                <c:pt idx="15">
                  <c:v>10</c:v>
                </c:pt>
                <c:pt idx="16">
                  <c:v>11</c:v>
                </c:pt>
                <c:pt idx="18">
                  <c:v>4</c:v>
                </c:pt>
                <c:pt idx="19">
                  <c:v>15</c:v>
                </c:pt>
                <c:pt idx="21">
                  <c:v>25</c:v>
                </c:pt>
                <c:pt idx="22">
                  <c:v>139</c:v>
                </c:pt>
                <c:pt idx="24">
                  <c:v>19</c:v>
                </c:pt>
                <c:pt idx="25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24-45A0-B702-1156791DA8CE}"/>
            </c:ext>
          </c:extLst>
        </c:ser>
        <c:ser>
          <c:idx val="3"/>
          <c:order val="3"/>
          <c:tx>
            <c:strRef>
              <c:f>'For Townhall PPT'!$R$3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'For Townhall PPT'!$N$4:$N$29</c:f>
              <c:strCache>
                <c:ptCount val="26"/>
                <c:pt idx="0">
                  <c:v>Ward</c:v>
                </c:pt>
                <c:pt idx="1">
                  <c:v>1</c:v>
                </c:pt>
                <c:pt idx="3">
                  <c:v>Ward</c:v>
                </c:pt>
                <c:pt idx="4">
                  <c:v>2</c:v>
                </c:pt>
                <c:pt idx="6">
                  <c:v>Ward</c:v>
                </c:pt>
                <c:pt idx="7">
                  <c:v>3</c:v>
                </c:pt>
                <c:pt idx="9">
                  <c:v>Ward</c:v>
                </c:pt>
                <c:pt idx="10">
                  <c:v>4</c:v>
                </c:pt>
                <c:pt idx="12">
                  <c:v>Ward</c:v>
                </c:pt>
                <c:pt idx="13">
                  <c:v>5</c:v>
                </c:pt>
                <c:pt idx="15">
                  <c:v>Ward</c:v>
                </c:pt>
                <c:pt idx="16">
                  <c:v>6</c:v>
                </c:pt>
                <c:pt idx="18">
                  <c:v>Ward</c:v>
                </c:pt>
                <c:pt idx="19">
                  <c:v>7</c:v>
                </c:pt>
                <c:pt idx="21">
                  <c:v>Ward</c:v>
                </c:pt>
                <c:pt idx="22">
                  <c:v>8</c:v>
                </c:pt>
                <c:pt idx="24">
                  <c:v>Ward</c:v>
                </c:pt>
                <c:pt idx="25">
                  <c:v>9</c:v>
                </c:pt>
              </c:strCache>
            </c:strRef>
          </c:cat>
          <c:val>
            <c:numRef>
              <c:f>'For Townhall PPT'!$R$4:$R$29</c:f>
              <c:numCache>
                <c:formatCode>0</c:formatCode>
                <c:ptCount val="26"/>
                <c:pt idx="0">
                  <c:v>1733</c:v>
                </c:pt>
                <c:pt idx="1">
                  <c:v>1701</c:v>
                </c:pt>
                <c:pt idx="3">
                  <c:v>522</c:v>
                </c:pt>
                <c:pt idx="4">
                  <c:v>797</c:v>
                </c:pt>
                <c:pt idx="6">
                  <c:v>659</c:v>
                </c:pt>
                <c:pt idx="7">
                  <c:v>905</c:v>
                </c:pt>
                <c:pt idx="9">
                  <c:v>786</c:v>
                </c:pt>
                <c:pt idx="10">
                  <c:v>1146</c:v>
                </c:pt>
                <c:pt idx="12">
                  <c:v>686</c:v>
                </c:pt>
                <c:pt idx="13">
                  <c:v>802</c:v>
                </c:pt>
                <c:pt idx="15">
                  <c:v>299</c:v>
                </c:pt>
                <c:pt idx="16">
                  <c:v>315</c:v>
                </c:pt>
                <c:pt idx="18">
                  <c:v>889</c:v>
                </c:pt>
                <c:pt idx="19">
                  <c:v>1015</c:v>
                </c:pt>
                <c:pt idx="21">
                  <c:v>443</c:v>
                </c:pt>
                <c:pt idx="22">
                  <c:v>588</c:v>
                </c:pt>
                <c:pt idx="24">
                  <c:v>399</c:v>
                </c:pt>
                <c:pt idx="25">
                  <c:v>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24-45A0-B702-1156791DA8CE}"/>
            </c:ext>
          </c:extLst>
        </c:ser>
        <c:ser>
          <c:idx val="4"/>
          <c:order val="4"/>
          <c:tx>
            <c:strRef>
              <c:f>'For Townhall PPT'!$S$3</c:f>
              <c:strCache>
                <c:ptCount val="1"/>
                <c:pt idx="0">
                  <c:v>Hawaii/Pacific Islander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'For Townhall PPT'!$S$4:$S$29</c:f>
              <c:numCache>
                <c:formatCode>0</c:formatCode>
                <c:ptCount val="26"/>
                <c:pt idx="0">
                  <c:v>3</c:v>
                </c:pt>
                <c:pt idx="1">
                  <c:v>5</c:v>
                </c:pt>
                <c:pt idx="3">
                  <c:v>0</c:v>
                </c:pt>
                <c:pt idx="4">
                  <c:v>2</c:v>
                </c:pt>
                <c:pt idx="6">
                  <c:v>4</c:v>
                </c:pt>
                <c:pt idx="7">
                  <c:v>2</c:v>
                </c:pt>
                <c:pt idx="9">
                  <c:v>1</c:v>
                </c:pt>
                <c:pt idx="10">
                  <c:v>8</c:v>
                </c:pt>
                <c:pt idx="12">
                  <c:v>0</c:v>
                </c:pt>
                <c:pt idx="13">
                  <c:v>8</c:v>
                </c:pt>
                <c:pt idx="15">
                  <c:v>1</c:v>
                </c:pt>
                <c:pt idx="16">
                  <c:v>2</c:v>
                </c:pt>
                <c:pt idx="18">
                  <c:v>3</c:v>
                </c:pt>
                <c:pt idx="19">
                  <c:v>7</c:v>
                </c:pt>
                <c:pt idx="21">
                  <c:v>0</c:v>
                </c:pt>
                <c:pt idx="22">
                  <c:v>6</c:v>
                </c:pt>
                <c:pt idx="24">
                  <c:v>4</c:v>
                </c:pt>
                <c:pt idx="2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24-45A0-B702-1156791DA8CE}"/>
            </c:ext>
          </c:extLst>
        </c:ser>
        <c:ser>
          <c:idx val="6"/>
          <c:order val="5"/>
          <c:tx>
            <c:strRef>
              <c:f>'For Townhall PPT'!$T$3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'For Townhall PPT'!$T$4:$T$29</c:f>
              <c:numCache>
                <c:formatCode>0</c:formatCode>
                <c:ptCount val="26"/>
                <c:pt idx="0">
                  <c:v>79</c:v>
                </c:pt>
                <c:pt idx="1">
                  <c:v>210</c:v>
                </c:pt>
                <c:pt idx="3">
                  <c:v>765</c:v>
                </c:pt>
                <c:pt idx="4">
                  <c:v>698</c:v>
                </c:pt>
                <c:pt idx="6">
                  <c:v>96</c:v>
                </c:pt>
                <c:pt idx="7">
                  <c:v>213</c:v>
                </c:pt>
                <c:pt idx="9">
                  <c:v>120</c:v>
                </c:pt>
                <c:pt idx="10">
                  <c:v>188</c:v>
                </c:pt>
                <c:pt idx="12">
                  <c:v>507</c:v>
                </c:pt>
                <c:pt idx="13">
                  <c:v>740</c:v>
                </c:pt>
                <c:pt idx="15">
                  <c:v>58</c:v>
                </c:pt>
                <c:pt idx="16">
                  <c:v>71</c:v>
                </c:pt>
                <c:pt idx="18">
                  <c:v>78</c:v>
                </c:pt>
                <c:pt idx="19">
                  <c:v>153</c:v>
                </c:pt>
                <c:pt idx="21">
                  <c:v>659</c:v>
                </c:pt>
                <c:pt idx="22">
                  <c:v>841</c:v>
                </c:pt>
                <c:pt idx="24">
                  <c:v>325</c:v>
                </c:pt>
                <c:pt idx="25">
                  <c:v>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C24-45A0-B702-1156791DA8CE}"/>
            </c:ext>
          </c:extLst>
        </c:ser>
        <c:ser>
          <c:idx val="5"/>
          <c:order val="6"/>
          <c:tx>
            <c:strRef>
              <c:f>'For Townhall PPT'!$U$3</c:f>
              <c:strCache>
                <c:ptCount val="1"/>
                <c:pt idx="0">
                  <c:v>Two or More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'For Townhall PPT'!$N$4:$N$29</c:f>
              <c:strCache>
                <c:ptCount val="26"/>
                <c:pt idx="0">
                  <c:v>Ward</c:v>
                </c:pt>
                <c:pt idx="1">
                  <c:v>1</c:v>
                </c:pt>
                <c:pt idx="3">
                  <c:v>Ward</c:v>
                </c:pt>
                <c:pt idx="4">
                  <c:v>2</c:v>
                </c:pt>
                <c:pt idx="6">
                  <c:v>Ward</c:v>
                </c:pt>
                <c:pt idx="7">
                  <c:v>3</c:v>
                </c:pt>
                <c:pt idx="9">
                  <c:v>Ward</c:v>
                </c:pt>
                <c:pt idx="10">
                  <c:v>4</c:v>
                </c:pt>
                <c:pt idx="12">
                  <c:v>Ward</c:v>
                </c:pt>
                <c:pt idx="13">
                  <c:v>5</c:v>
                </c:pt>
                <c:pt idx="15">
                  <c:v>Ward</c:v>
                </c:pt>
                <c:pt idx="16">
                  <c:v>6</c:v>
                </c:pt>
                <c:pt idx="18">
                  <c:v>Ward</c:v>
                </c:pt>
                <c:pt idx="19">
                  <c:v>7</c:v>
                </c:pt>
                <c:pt idx="21">
                  <c:v>Ward</c:v>
                </c:pt>
                <c:pt idx="22">
                  <c:v>8</c:v>
                </c:pt>
                <c:pt idx="24">
                  <c:v>Ward</c:v>
                </c:pt>
                <c:pt idx="25">
                  <c:v>9</c:v>
                </c:pt>
              </c:strCache>
            </c:strRef>
          </c:cat>
          <c:val>
            <c:numRef>
              <c:f>'For Townhall PPT'!$U$4:$U$29</c:f>
              <c:numCache>
                <c:formatCode>0</c:formatCode>
                <c:ptCount val="26"/>
                <c:pt idx="0">
                  <c:v>235</c:v>
                </c:pt>
                <c:pt idx="1">
                  <c:v>549</c:v>
                </c:pt>
                <c:pt idx="3">
                  <c:v>388</c:v>
                </c:pt>
                <c:pt idx="4">
                  <c:v>1199</c:v>
                </c:pt>
                <c:pt idx="6">
                  <c:v>331</c:v>
                </c:pt>
                <c:pt idx="7">
                  <c:v>859</c:v>
                </c:pt>
                <c:pt idx="9">
                  <c:v>299</c:v>
                </c:pt>
                <c:pt idx="10">
                  <c:v>751</c:v>
                </c:pt>
                <c:pt idx="12">
                  <c:v>346</c:v>
                </c:pt>
                <c:pt idx="13">
                  <c:v>876</c:v>
                </c:pt>
                <c:pt idx="15">
                  <c:v>215</c:v>
                </c:pt>
                <c:pt idx="16">
                  <c:v>671</c:v>
                </c:pt>
                <c:pt idx="18">
                  <c:v>265</c:v>
                </c:pt>
                <c:pt idx="19">
                  <c:v>773</c:v>
                </c:pt>
                <c:pt idx="21">
                  <c:v>416</c:v>
                </c:pt>
                <c:pt idx="22">
                  <c:v>1057</c:v>
                </c:pt>
                <c:pt idx="24">
                  <c:v>351</c:v>
                </c:pt>
                <c:pt idx="25">
                  <c:v>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C24-45A0-B702-1156791DA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654403432"/>
        <c:axId val="654405728"/>
      </c:barChart>
      <c:catAx>
        <c:axId val="654403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4405728"/>
        <c:crosses val="autoZero"/>
        <c:auto val="1"/>
        <c:lblAlgn val="ctr"/>
        <c:lblOffset val="100"/>
        <c:noMultiLvlLbl val="0"/>
      </c:catAx>
      <c:valAx>
        <c:axId val="654405728"/>
        <c:scaling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4403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Ward Population and Demographics</a:t>
            </a:r>
          </a:p>
          <a:p>
            <a:pPr>
              <a:defRPr sz="1800" b="1"/>
            </a:pPr>
            <a:r>
              <a:rPr lang="en-US" sz="1800" b="1" dirty="0"/>
              <a:t>2010 to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'For Townhall PPT'!$O$33</c:f>
              <c:strCache>
                <c:ptCount val="1"/>
                <c:pt idx="0">
                  <c:v>Hispanic/Latino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'For Townhall PPT'!$N$34:$N$59</c:f>
              <c:strCache>
                <c:ptCount val="26"/>
                <c:pt idx="0">
                  <c:v>Ward</c:v>
                </c:pt>
                <c:pt idx="1">
                  <c:v>1</c:v>
                </c:pt>
                <c:pt idx="3">
                  <c:v>Ward</c:v>
                </c:pt>
                <c:pt idx="4">
                  <c:v>2</c:v>
                </c:pt>
                <c:pt idx="6">
                  <c:v>Ward</c:v>
                </c:pt>
                <c:pt idx="7">
                  <c:v>3</c:v>
                </c:pt>
                <c:pt idx="9">
                  <c:v>Ward</c:v>
                </c:pt>
                <c:pt idx="10">
                  <c:v>4</c:v>
                </c:pt>
                <c:pt idx="12">
                  <c:v>Ward</c:v>
                </c:pt>
                <c:pt idx="13">
                  <c:v>5</c:v>
                </c:pt>
                <c:pt idx="15">
                  <c:v>Ward</c:v>
                </c:pt>
                <c:pt idx="16">
                  <c:v>6</c:v>
                </c:pt>
                <c:pt idx="18">
                  <c:v>Ward</c:v>
                </c:pt>
                <c:pt idx="19">
                  <c:v>7</c:v>
                </c:pt>
                <c:pt idx="21">
                  <c:v>Ward</c:v>
                </c:pt>
                <c:pt idx="22">
                  <c:v>8</c:v>
                </c:pt>
                <c:pt idx="24">
                  <c:v>Ward</c:v>
                </c:pt>
                <c:pt idx="25">
                  <c:v>9</c:v>
                </c:pt>
              </c:strCache>
            </c:strRef>
          </c:cat>
          <c:val>
            <c:numRef>
              <c:f>'For Townhall PPT'!$O$34:$O$59</c:f>
              <c:numCache>
                <c:formatCode>0</c:formatCode>
                <c:ptCount val="26"/>
                <c:pt idx="0">
                  <c:v>432</c:v>
                </c:pt>
                <c:pt idx="1">
                  <c:v>560</c:v>
                </c:pt>
                <c:pt idx="3">
                  <c:v>1503</c:v>
                </c:pt>
                <c:pt idx="4">
                  <c:v>1681</c:v>
                </c:pt>
                <c:pt idx="6">
                  <c:v>443</c:v>
                </c:pt>
                <c:pt idx="7">
                  <c:v>713</c:v>
                </c:pt>
                <c:pt idx="9">
                  <c:v>467</c:v>
                </c:pt>
                <c:pt idx="10">
                  <c:v>652</c:v>
                </c:pt>
                <c:pt idx="12">
                  <c:v>1117</c:v>
                </c:pt>
                <c:pt idx="13">
                  <c:v>1520</c:v>
                </c:pt>
                <c:pt idx="15">
                  <c:v>249</c:v>
                </c:pt>
                <c:pt idx="16">
                  <c:v>367</c:v>
                </c:pt>
                <c:pt idx="18">
                  <c:v>393</c:v>
                </c:pt>
                <c:pt idx="19">
                  <c:v>578</c:v>
                </c:pt>
                <c:pt idx="21">
                  <c:v>1302</c:v>
                </c:pt>
                <c:pt idx="22">
                  <c:v>1688</c:v>
                </c:pt>
                <c:pt idx="24">
                  <c:v>833</c:v>
                </c:pt>
                <c:pt idx="25">
                  <c:v>1019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2A-4CE0-BC09-F1633E06F9F3}"/>
            </c:ext>
          </c:extLst>
        </c:ser>
        <c:ser>
          <c:idx val="2"/>
          <c:order val="1"/>
          <c:tx>
            <c:strRef>
              <c:f>'For Townhall PPT'!$P$33</c:f>
              <c:strCache>
                <c:ptCount val="1"/>
                <c:pt idx="0">
                  <c:v>Non-Hispanic/Latino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'For Townhall PPT'!$N$34:$N$59</c:f>
              <c:strCache>
                <c:ptCount val="26"/>
                <c:pt idx="0">
                  <c:v>Ward</c:v>
                </c:pt>
                <c:pt idx="1">
                  <c:v>1</c:v>
                </c:pt>
                <c:pt idx="3">
                  <c:v>Ward</c:v>
                </c:pt>
                <c:pt idx="4">
                  <c:v>2</c:v>
                </c:pt>
                <c:pt idx="6">
                  <c:v>Ward</c:v>
                </c:pt>
                <c:pt idx="7">
                  <c:v>3</c:v>
                </c:pt>
                <c:pt idx="9">
                  <c:v>Ward</c:v>
                </c:pt>
                <c:pt idx="10">
                  <c:v>4</c:v>
                </c:pt>
                <c:pt idx="12">
                  <c:v>Ward</c:v>
                </c:pt>
                <c:pt idx="13">
                  <c:v>5</c:v>
                </c:pt>
                <c:pt idx="15">
                  <c:v>Ward</c:v>
                </c:pt>
                <c:pt idx="16">
                  <c:v>6</c:v>
                </c:pt>
                <c:pt idx="18">
                  <c:v>Ward</c:v>
                </c:pt>
                <c:pt idx="19">
                  <c:v>7</c:v>
                </c:pt>
                <c:pt idx="21">
                  <c:v>Ward</c:v>
                </c:pt>
                <c:pt idx="22">
                  <c:v>8</c:v>
                </c:pt>
                <c:pt idx="24">
                  <c:v>Ward</c:v>
                </c:pt>
                <c:pt idx="25">
                  <c:v>9</c:v>
                </c:pt>
              </c:strCache>
            </c:strRef>
          </c:cat>
          <c:val>
            <c:numRef>
              <c:f>'For Townhall PPT'!$P$34:$P$59</c:f>
              <c:numCache>
                <c:formatCode>0</c:formatCode>
                <c:ptCount val="26"/>
                <c:pt idx="0">
                  <c:v>7820</c:v>
                </c:pt>
                <c:pt idx="1">
                  <c:v>7528</c:v>
                </c:pt>
                <c:pt idx="3">
                  <c:v>6630</c:v>
                </c:pt>
                <c:pt idx="4">
                  <c:v>7430</c:v>
                </c:pt>
                <c:pt idx="6">
                  <c:v>8299</c:v>
                </c:pt>
                <c:pt idx="7">
                  <c:v>8978</c:v>
                </c:pt>
                <c:pt idx="9">
                  <c:v>7608</c:v>
                </c:pt>
                <c:pt idx="10">
                  <c:v>7821</c:v>
                </c:pt>
                <c:pt idx="12">
                  <c:v>6661</c:v>
                </c:pt>
                <c:pt idx="13">
                  <c:v>6454</c:v>
                </c:pt>
                <c:pt idx="15">
                  <c:v>8703</c:v>
                </c:pt>
                <c:pt idx="16">
                  <c:v>8594</c:v>
                </c:pt>
                <c:pt idx="18">
                  <c:v>8309</c:v>
                </c:pt>
                <c:pt idx="19">
                  <c:v>8469</c:v>
                </c:pt>
                <c:pt idx="21">
                  <c:v>6948</c:v>
                </c:pt>
                <c:pt idx="22">
                  <c:v>7157</c:v>
                </c:pt>
                <c:pt idx="24">
                  <c:v>6769</c:v>
                </c:pt>
                <c:pt idx="25">
                  <c:v>6901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2A-4CE0-BC09-F1633E06F9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850295984"/>
        <c:axId val="850290080"/>
      </c:barChart>
      <c:catAx>
        <c:axId val="85029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0290080"/>
        <c:crosses val="autoZero"/>
        <c:auto val="1"/>
        <c:lblAlgn val="ctr"/>
        <c:lblOffset val="100"/>
        <c:noMultiLvlLbl val="0"/>
      </c:catAx>
      <c:valAx>
        <c:axId val="850290080"/>
        <c:scaling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029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49D12438-E6D0-483B-94AC-C083AA112C65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74509"/>
            <a:ext cx="5607711" cy="3659842"/>
          </a:xfrm>
          <a:prstGeom prst="rect">
            <a:avLst/>
          </a:prstGeom>
        </p:spPr>
        <p:txBody>
          <a:bodyPr vert="horz" lIns="88139" tIns="44070" rIns="88139" bIns="440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659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9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D3052D87-3358-4649-8AD3-1572509409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320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52D87-3358-4649-8AD3-15725094096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138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population is fairly steady—state law doesn’t require it.</a:t>
            </a:r>
          </a:p>
          <a:p>
            <a:endParaRPr lang="en-US" dirty="0"/>
          </a:p>
          <a:p>
            <a:r>
              <a:rPr lang="en-US" dirty="0"/>
              <a:t>But our ward populations are pretty out of balance –federal guidance indicates that we should.</a:t>
            </a:r>
          </a:p>
          <a:p>
            <a:endParaRPr lang="en-US" dirty="0"/>
          </a:p>
          <a:p>
            <a:r>
              <a:rPr lang="en-US" dirty="0"/>
              <a:t>What do YOU think?</a:t>
            </a:r>
          </a:p>
          <a:p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REAL TIME SURVEY HERE:  Should we redistrict?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52D87-3358-4649-8AD3-15725094096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634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Moving forward:  additional input on criteria to consider, including identifying communities of interest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52D87-3358-4649-8AD3-15725094096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489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hope we can get through this with minimal conflict and drama:</a:t>
            </a:r>
          </a:p>
          <a:p>
            <a:r>
              <a:rPr lang="en-US" dirty="0"/>
              <a:t>*deliberate and logical approach</a:t>
            </a:r>
          </a:p>
          <a:p>
            <a:r>
              <a:rPr lang="en-US" dirty="0"/>
              <a:t>*proactive engagement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Redistricting Committee was appointed in December 2021: Wynne, Reid, Burns, Nieuwsma</a:t>
            </a:r>
          </a:p>
          <a:p>
            <a:r>
              <a:rPr lang="en-US" dirty="0"/>
              <a:t>Have met twice so far: May and June 2022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52D87-3358-4649-8AD3-15725094096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472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overall plan—more about the 5 months for community engagement on the next slide.</a:t>
            </a:r>
          </a:p>
          <a:p>
            <a:endParaRPr lang="en-US" dirty="0"/>
          </a:p>
          <a:p>
            <a:r>
              <a:rPr lang="en-US" dirty="0"/>
              <a:t>Timeline: cannot complete this process before the April 2023 special election in Wards 2 &amp; 9 </a:t>
            </a:r>
          </a:p>
          <a:p>
            <a:endParaRPr lang="en-US" dirty="0"/>
          </a:p>
          <a:p>
            <a:r>
              <a:rPr lang="en-US" dirty="0"/>
              <a:t>To be clear, the new ward map would not take effect until the regular 2025 election.</a:t>
            </a:r>
          </a:p>
          <a:p>
            <a:r>
              <a:rPr lang="en-US" dirty="0"/>
              <a:t>*we’ll vote in the new wards in April 2025 and be represented by those councilmembers when the new council takes office in May 2025</a:t>
            </a:r>
          </a:p>
          <a:p>
            <a:r>
              <a:rPr lang="en-US" dirty="0"/>
              <a:t>*we will be represented by current councilmembers in our current wards until then (May 2025).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52D87-3358-4649-8AD3-15725094096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401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Community input is critical!!!</a:t>
            </a:r>
          </a:p>
          <a:p>
            <a:r>
              <a:rPr lang="en-US" dirty="0"/>
              <a:t>Input requested:</a:t>
            </a:r>
          </a:p>
          <a:p>
            <a:pPr marL="165261" indent="-165261">
              <a:buFont typeface="Arial" panose="020B0604020202020204" pitchFamily="34" charset="0"/>
              <a:buChar char="•"/>
            </a:pPr>
            <a:r>
              <a:rPr lang="en-US" dirty="0"/>
              <a:t>what criteria to consider</a:t>
            </a:r>
          </a:p>
          <a:p>
            <a:pPr marL="165261" indent="-165261">
              <a:buFont typeface="Arial" panose="020B0604020202020204" pitchFamily="34" charset="0"/>
              <a:buChar char="•"/>
            </a:pPr>
            <a:r>
              <a:rPr lang="en-US" dirty="0"/>
              <a:t>Where to draw the lines</a:t>
            </a:r>
          </a:p>
          <a:p>
            <a:pPr marL="165261" indent="-165261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The schedule is almost numeric, some changes to balance “level of difficulty”</a:t>
            </a:r>
          </a:p>
          <a:p>
            <a:endParaRPr lang="en-US" dirty="0"/>
          </a:p>
          <a:p>
            <a:r>
              <a:rPr lang="en-US" dirty="0"/>
              <a:t>Please sign up using the link.  We REQUEST that you attend the session scheduled for your ward, but this is not required.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52D87-3358-4649-8AD3-15725094096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224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52D87-3358-4649-8AD3-157250940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634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52D87-3358-4649-8AD3-157250940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548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261" indent="-165261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52D87-3358-4649-8AD3-157250940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032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52D87-3358-4649-8AD3-157250940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29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52D87-3358-4649-8AD3-15725094096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71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Created by the Rules Committee in December 2021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52D87-3358-4649-8AD3-15725094096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756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52D87-3358-4649-8AD3-15725094096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393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52D87-3358-4649-8AD3-15725094096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7892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52D87-3358-4649-8AD3-15725094096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119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Created by the Rules Committee in December 2021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52D87-3358-4649-8AD3-15725094096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425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 Law is in the Illinois Municipal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52D87-3358-4649-8AD3-15725094096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58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</a:t>
            </a:r>
            <a:r>
              <a:rPr lang="en-US" baseline="30000" dirty="0"/>
              <a:t>th</a:t>
            </a:r>
            <a:r>
              <a:rPr lang="en-US" dirty="0"/>
              <a:t> amendment: one person, one vote  </a:t>
            </a:r>
          </a:p>
          <a:p>
            <a:r>
              <a:rPr lang="en-US" dirty="0"/>
              <a:t>Voting rights act: minority representation—Section 2 prohibits denial or abridgement of the right to vote based on race, color, minority status., language…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52D87-3358-4649-8AD3-15725094096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05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population is fairly steady—still between 70,000 and 90,000</a:t>
            </a:r>
          </a:p>
          <a:p>
            <a:r>
              <a:rPr lang="en-US" dirty="0"/>
              <a:t>So state law does </a:t>
            </a:r>
            <a:r>
              <a:rPr lang="en-US" u="sng" dirty="0"/>
              <a:t>not</a:t>
            </a:r>
            <a:r>
              <a:rPr lang="en-US" dirty="0"/>
              <a:t> require redistricting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52D87-3358-4649-8AD3-15725094096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603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Ward demographics have changed, but we still have three “majority non-white” wards (2,5,8)</a:t>
            </a:r>
          </a:p>
          <a:p>
            <a:pPr marL="165261" indent="-165261">
              <a:buFont typeface="Arial" panose="020B0604020202020204" pitchFamily="34" charset="0"/>
              <a:buChar char="•"/>
            </a:pPr>
            <a:r>
              <a:rPr lang="en-US" dirty="0"/>
              <a:t>All wards except Ward 1 have increased in total population </a:t>
            </a:r>
          </a:p>
          <a:p>
            <a:pPr marL="165261" indent="-165261">
              <a:buFont typeface="Arial" panose="020B0604020202020204" pitchFamily="34" charset="0"/>
              <a:buChar char="•"/>
            </a:pPr>
            <a:r>
              <a:rPr lang="en-US" dirty="0"/>
              <a:t>Ward 2 has grown the most, followed closely by Ward 3</a:t>
            </a:r>
          </a:p>
          <a:p>
            <a:pPr marL="165261" indent="-165261">
              <a:buFont typeface="Arial" panose="020B0604020202020204" pitchFamily="34" charset="0"/>
              <a:buChar char="•"/>
            </a:pPr>
            <a:r>
              <a:rPr lang="en-US" dirty="0"/>
              <a:t>Overall:	+4.9%</a:t>
            </a:r>
          </a:p>
          <a:p>
            <a:pPr marL="165261" indent="-165261">
              <a:buFont typeface="Arial" panose="020B0604020202020204" pitchFamily="34" charset="0"/>
              <a:buChar char="•"/>
            </a:pPr>
            <a:r>
              <a:rPr lang="en-US" dirty="0"/>
              <a:t>Black:	-6.9%</a:t>
            </a:r>
          </a:p>
          <a:p>
            <a:pPr marL="165261" indent="-165261">
              <a:buFont typeface="Arial" panose="020B0604020202020204" pitchFamily="34" charset="0"/>
              <a:buChar char="•"/>
            </a:pPr>
            <a:r>
              <a:rPr lang="en-US" dirty="0"/>
              <a:t>White:	-5.6%</a:t>
            </a:r>
          </a:p>
          <a:p>
            <a:pPr marL="165261" indent="-165261">
              <a:buFont typeface="Arial" panose="020B0604020202020204" pitchFamily="34" charset="0"/>
              <a:buChar char="•"/>
            </a:pPr>
            <a:r>
              <a:rPr lang="en-US" dirty="0"/>
              <a:t>Asian:	+21%</a:t>
            </a:r>
          </a:p>
          <a:p>
            <a:pPr marL="165261" indent="-165261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52D87-3358-4649-8AD3-15725094096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731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Hispanic/Latino population up in all wards.  </a:t>
            </a:r>
          </a:p>
          <a:p>
            <a:r>
              <a:rPr lang="en-US" dirty="0"/>
              <a:t>Overall:	Up 30%.</a:t>
            </a:r>
          </a:p>
          <a:p>
            <a:r>
              <a:rPr lang="en-US" dirty="0"/>
              <a:t>By numbers: Ward 4 and Ward 8 grew the most (about 400 each)</a:t>
            </a:r>
          </a:p>
          <a:p>
            <a:r>
              <a:rPr lang="en-US" dirty="0"/>
              <a:t>By percent: Ward 3 grew the most (61%)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52D87-3358-4649-8AD3-15725094096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39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Ward demographics have changed, but we still have three “majority non-white” wards (2,5,8)</a:t>
            </a:r>
          </a:p>
          <a:p>
            <a:pPr marL="165261" indent="-165261">
              <a:buFont typeface="Arial" panose="020B0604020202020204" pitchFamily="34" charset="0"/>
              <a:buChar char="•"/>
            </a:pPr>
            <a:r>
              <a:rPr lang="en-US" dirty="0"/>
              <a:t>All wards except Ward 1 have increased in total population </a:t>
            </a:r>
          </a:p>
          <a:p>
            <a:pPr marL="165261" indent="-165261">
              <a:buFont typeface="Arial" panose="020B0604020202020204" pitchFamily="34" charset="0"/>
              <a:buChar char="•"/>
            </a:pPr>
            <a:r>
              <a:rPr lang="en-US" dirty="0"/>
              <a:t>Ward 2 has grown the most, followed closely by Ward 3</a:t>
            </a:r>
          </a:p>
          <a:p>
            <a:pPr marL="165261" indent="-165261">
              <a:buFont typeface="Arial" panose="020B0604020202020204" pitchFamily="34" charset="0"/>
              <a:buChar char="•"/>
            </a:pPr>
            <a:r>
              <a:rPr lang="en-US" dirty="0"/>
              <a:t>Overall:	+4.9%</a:t>
            </a:r>
          </a:p>
          <a:p>
            <a:pPr marL="165261" indent="-165261">
              <a:buFont typeface="Arial" panose="020B0604020202020204" pitchFamily="34" charset="0"/>
              <a:buChar char="•"/>
            </a:pPr>
            <a:r>
              <a:rPr lang="en-US" dirty="0"/>
              <a:t>Black:	-6.9%</a:t>
            </a:r>
          </a:p>
          <a:p>
            <a:pPr marL="165261" indent="-165261">
              <a:buFont typeface="Arial" panose="020B0604020202020204" pitchFamily="34" charset="0"/>
              <a:buChar char="•"/>
            </a:pPr>
            <a:r>
              <a:rPr lang="en-US" dirty="0"/>
              <a:t>White:	-5.6%</a:t>
            </a:r>
          </a:p>
          <a:p>
            <a:pPr marL="165261" indent="-165261">
              <a:buFont typeface="Arial" panose="020B0604020202020204" pitchFamily="34" charset="0"/>
              <a:buChar char="•"/>
            </a:pPr>
            <a:r>
              <a:rPr lang="en-US" dirty="0"/>
              <a:t>Asian:	+21%</a:t>
            </a:r>
          </a:p>
          <a:p>
            <a:pPr marL="165261" indent="-165261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52D87-3358-4649-8AD3-15725094096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032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CE9D5-2C6D-4CFA-9F4A-5049CCC3B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75FE5C-96BF-42A1-9507-C30821227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EEDA2-A6CC-4C4E-BC8E-2D945063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00DB-D2FC-4BB4-831F-67EE06C01575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15394-C650-4602-944B-1E701B5C7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945AE-9BEE-49CE-88CA-B5B883B5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D24E-AEF8-4D1A-8ACF-87E1EA3372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82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70C3D-6037-4843-9B67-226E5BFFE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FA33AB-A337-4AB9-95C3-6A814DB3A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A0D4D-1519-4926-9751-598CF75D4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00DB-D2FC-4BB4-831F-67EE06C01575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3A02C-173C-4A0F-A3D3-3E2C19A84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9B51F-A8ED-4F3E-8E77-63B5D083F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D24E-AEF8-4D1A-8ACF-87E1EA3372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3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F9CC31-A7FB-4086-B6FF-06D06616A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0C739F-52EC-4B4E-B495-8E7BFC894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1C5CE-EB7C-47DD-82E0-19D29C5D4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00DB-D2FC-4BB4-831F-67EE06C01575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8B5B9-81FB-47AD-AD4E-C7D68932D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E0365-FF51-447C-BF48-A53B7565E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D24E-AEF8-4D1A-8ACF-87E1EA3372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900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C1D14-6F7F-42DA-A5F8-17907A94B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556D7-F3AF-4E2E-947F-A9AE45448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6581A-3F97-4E5E-88EE-935D78B34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00DB-D2FC-4BB4-831F-67EE06C01575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12320-3DD3-49F3-88BE-3D21D2CFD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24625-A9CF-49A8-978D-7DFDEBC4E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D24E-AEF8-4D1A-8ACF-87E1EA3372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31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E3487-394E-4173-9AFA-31C625EE4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0A614-C9CD-454C-9804-6D9DFF226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B65CF-FA1F-4F26-8421-663F0D0BD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00DB-D2FC-4BB4-831F-67EE06C01575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75E4B-D201-4E7D-B432-D7EDF770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0936F-AECA-41D1-80C0-792D71E53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D24E-AEF8-4D1A-8ACF-87E1EA3372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01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A06B-FDB9-457F-98C7-8D9BB7E2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533E2-3E46-4817-92F1-53BF6304A7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07A173-FEF4-42F2-AE48-EFA2D6EED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6D949-BBAB-4477-9C7A-B228E070D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00DB-D2FC-4BB4-831F-67EE06C01575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EFECC-A0EC-4B4E-A866-BA1B56527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3D40F-FF33-48A5-9DCA-1151FC472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D24E-AEF8-4D1A-8ACF-87E1EA3372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6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A214-76DA-4CE6-BBC2-2AC4D81A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F863D-DFD9-4975-A2A4-2A953246E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23EDB-A629-4BFC-9E76-7A7D0A234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3F80B-E924-40CD-8D2E-9A25028C28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E9C83F-4BCD-4307-B435-CB07A107DF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28DA97-A3D2-4589-B6BA-04D3D5D6B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00DB-D2FC-4BB4-831F-67EE06C01575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E951C-800A-4AB1-AC31-9B75CADB6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2CDF00-00BB-4A60-B89B-64E3C3011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D24E-AEF8-4D1A-8ACF-87E1EA3372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42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2431F-3569-4618-BC37-19DB716E0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C35BB0-B2CD-47F6-A08B-9248C29D1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00DB-D2FC-4BB4-831F-67EE06C01575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C3DFE7-4C3A-47F9-93BF-6E239FC07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79869-6AC4-4E66-A845-5A9E21517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D24E-AEF8-4D1A-8ACF-87E1EA3372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823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E91E05-FB24-43B3-AAEF-5299878F2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00DB-D2FC-4BB4-831F-67EE06C01575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5CC97E-6C1A-4456-A246-42C6EF2D5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B0DE0-5077-494E-A3A8-F7DFFB70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D24E-AEF8-4D1A-8ACF-87E1EA3372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965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E38E9-1553-4696-9FB3-D49CE61B4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B2ABE-2F3B-4C38-9783-6C4F9A140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731A1F-031E-448A-906A-07FE7D61D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2D8C9-D0C2-4810-AF04-E07787693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00DB-D2FC-4BB4-831F-67EE06C01575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54088-A5FD-47B0-82BE-BE0C822DD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15075-ABDA-40CD-AB01-EF687289B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D24E-AEF8-4D1A-8ACF-87E1EA3372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49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90E8E-E669-4409-9F3B-0E0B8854A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55B3E6-76FF-4187-9F61-D1E81AD7FB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18D3A4-284D-466B-B5A0-CE09DAB91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428AE-7550-46F5-842A-4C93B849B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00DB-D2FC-4BB4-831F-67EE06C01575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990615-511B-48C1-9E06-955111508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D4BA60-52CE-4693-9CD5-747077476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D24E-AEF8-4D1A-8ACF-87E1EA3372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42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20D074-C35C-4D4A-B039-DFC16B5C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1787F0-F788-4069-8CFB-76EE613BB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CA3F4-6CAE-438C-A1B2-1CA64C9152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800DB-D2FC-4BB4-831F-67EE06C01575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E5ECA-56F9-40BA-B490-62A0FCD0FE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381DD-ACDD-424C-9C84-32403FD94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DD24E-AEF8-4D1A-8ACF-87E1EA3372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0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yofevanston.org/government/boards-commissions-and-committees/redistricting-committe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lga.gov/legislation/ilcs/ilcs4.asp?DocName=006500050HArt%2E+3%2E1+Div%2E+20&amp;ActID=802&amp;ChapterID=14&amp;SeqStart=36400000&amp;SeqEnd=3750000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yofevanston.org/government/city-clerk/public-comment-sign-u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lga.gov/legislation/ilcs/ilcs4.asp?DocName=006500050HArt%2E+3%2E1+Div%2E+20&amp;ActID=802&amp;ChapterID=14&amp;SeqStart=36400000&amp;SeqEnd=375000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9E21E-3B71-06D9-6151-DF9D482B8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7577" y="4054342"/>
            <a:ext cx="12039600" cy="1438727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Redistricting Committee </a:t>
            </a:r>
            <a:br>
              <a:rPr lang="en-US" sz="5400" b="1" dirty="0">
                <a:latin typeface="+mn-lt"/>
              </a:rPr>
            </a:br>
            <a:r>
              <a:rPr lang="en-US" sz="5400" b="1" dirty="0">
                <a:latin typeface="+mn-lt"/>
              </a:rPr>
              <a:t>Update for 2</a:t>
            </a:r>
            <a:r>
              <a:rPr lang="en-US" sz="5400" b="1" baseline="30000" dirty="0">
                <a:latin typeface="+mn-lt"/>
              </a:rPr>
              <a:t>nd</a:t>
            </a:r>
            <a:r>
              <a:rPr lang="en-US" sz="5400" b="1" dirty="0">
                <a:latin typeface="+mn-lt"/>
              </a:rPr>
              <a:t> Ward Meeting</a:t>
            </a:r>
            <a:br>
              <a:rPr lang="en-US" sz="5400" b="1" dirty="0">
                <a:latin typeface="+mn-lt"/>
              </a:rPr>
            </a:br>
            <a:r>
              <a:rPr lang="en-US" sz="5400" b="1" dirty="0">
                <a:latin typeface="+mn-lt"/>
              </a:rPr>
              <a:t>January 24, 2023</a:t>
            </a:r>
            <a:br>
              <a:rPr lang="en-US" sz="5400" b="1" dirty="0">
                <a:latin typeface="+mn-lt"/>
              </a:rPr>
            </a:br>
            <a:endParaRPr lang="en-US" sz="5400" b="1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1BF274-CA4F-A6A2-D30F-96E1205C63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6" y="5884606"/>
            <a:ext cx="733268" cy="814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451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EB5CF1-D603-844A-18C4-021335403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76" y="-108600"/>
            <a:ext cx="10933083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Should we redistrict: Equal Representation?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78F31C-FEA8-E57D-AE15-5FA13C56C1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0"/>
          <a:stretch/>
        </p:blipFill>
        <p:spPr>
          <a:xfrm>
            <a:off x="285750" y="828675"/>
            <a:ext cx="5815023" cy="60293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6270BB-0FCC-612B-E207-87ECC5C9469F}"/>
              </a:ext>
            </a:extLst>
          </p:cNvPr>
          <p:cNvSpPr/>
          <p:nvPr/>
        </p:nvSpPr>
        <p:spPr>
          <a:xfrm>
            <a:off x="477640" y="2876550"/>
            <a:ext cx="1304921" cy="3969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9C5B91F-B96C-CE91-77E3-29ACCA04AFF5}"/>
              </a:ext>
            </a:extLst>
          </p:cNvPr>
          <p:cNvGraphicFramePr>
            <a:graphicFrameLocks noGrp="1"/>
          </p:cNvGraphicFramePr>
          <p:nvPr/>
        </p:nvGraphicFramePr>
        <p:xfrm>
          <a:off x="6637439" y="1518944"/>
          <a:ext cx="3682523" cy="3237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572">
                  <a:extLst>
                    <a:ext uri="{9D8B030D-6E8A-4147-A177-3AD203B41FA5}">
                      <a16:colId xmlns:a16="http://schemas.microsoft.com/office/drawing/2014/main" val="715671869"/>
                    </a:ext>
                  </a:extLst>
                </a:gridCol>
                <a:gridCol w="950848">
                  <a:extLst>
                    <a:ext uri="{9D8B030D-6E8A-4147-A177-3AD203B41FA5}">
                      <a16:colId xmlns:a16="http://schemas.microsoft.com/office/drawing/2014/main" val="2516553374"/>
                    </a:ext>
                  </a:extLst>
                </a:gridCol>
                <a:gridCol w="1027400">
                  <a:extLst>
                    <a:ext uri="{9D8B030D-6E8A-4147-A177-3AD203B41FA5}">
                      <a16:colId xmlns:a16="http://schemas.microsoft.com/office/drawing/2014/main" val="38300449"/>
                    </a:ext>
                  </a:extLst>
                </a:gridCol>
                <a:gridCol w="930703">
                  <a:extLst>
                    <a:ext uri="{9D8B030D-6E8A-4147-A177-3AD203B41FA5}">
                      <a16:colId xmlns:a16="http://schemas.microsoft.com/office/drawing/2014/main" val="1552772934"/>
                    </a:ext>
                  </a:extLst>
                </a:gridCol>
              </a:tblGrid>
              <a:tr h="231245">
                <a:tc>
                  <a:txBody>
                    <a:bodyPr/>
                    <a:lstStyle/>
                    <a:p>
                      <a:pPr algn="l" fontAlgn="b"/>
                      <a:endParaRPr 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----Deviation-----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455866"/>
                  </a:ext>
                </a:extLst>
              </a:tr>
              <a:tr h="231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Ward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Population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+/- from avg.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as % of avg.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2464021"/>
                  </a:ext>
                </a:extLst>
              </a:tr>
              <a:tr h="231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           8,088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-591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-6.8%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0478278"/>
                  </a:ext>
                </a:extLst>
              </a:tr>
              <a:tr h="231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           9,111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5.0%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9239032"/>
                  </a:ext>
                </a:extLst>
              </a:tr>
              <a:tr h="231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           9,691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1,012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11.7%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3587565"/>
                  </a:ext>
                </a:extLst>
              </a:tr>
              <a:tr h="231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           8,473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-206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-2.4%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7945370"/>
                  </a:ext>
                </a:extLst>
              </a:tr>
              <a:tr h="231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           7,974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-705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-8.1%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4721028"/>
                  </a:ext>
                </a:extLst>
              </a:tr>
              <a:tr h="231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           8,961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3.3%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7311458"/>
                  </a:ext>
                </a:extLst>
              </a:tr>
              <a:tr h="231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           9,047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4.2%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784913"/>
                  </a:ext>
                </a:extLst>
              </a:tr>
              <a:tr h="231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           8,845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1.9%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764518"/>
                  </a:ext>
                </a:extLst>
              </a:tr>
              <a:tr h="231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           7,920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-759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-8.7%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2756273"/>
                  </a:ext>
                </a:extLst>
              </a:tr>
              <a:tr h="231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Total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         78,110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1563763"/>
                  </a:ext>
                </a:extLst>
              </a:tr>
              <a:tr h="231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Average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  8,679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per ward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9250879"/>
                  </a:ext>
                </a:extLst>
              </a:tr>
              <a:tr h="2312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Total Population Deviation: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20.4%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087033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718D20E-DA50-3436-A120-E55FC805F5A2}"/>
              </a:ext>
            </a:extLst>
          </p:cNvPr>
          <p:cNvSpPr txBox="1"/>
          <p:nvPr/>
        </p:nvSpPr>
        <p:spPr>
          <a:xfrm>
            <a:off x="4613252" y="3278125"/>
            <a:ext cx="536448" cy="2830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-6.8%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4E3532-74FD-AB31-08E1-6E09CC1FD159}"/>
              </a:ext>
            </a:extLst>
          </p:cNvPr>
          <p:cNvSpPr txBox="1"/>
          <p:nvPr/>
        </p:nvSpPr>
        <p:spPr>
          <a:xfrm>
            <a:off x="3672061" y="4465218"/>
            <a:ext cx="536448" cy="2830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-2.4%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F9E448-90DE-F5F0-7861-D52F7916ACD2}"/>
              </a:ext>
            </a:extLst>
          </p:cNvPr>
          <p:cNvSpPr txBox="1"/>
          <p:nvPr/>
        </p:nvSpPr>
        <p:spPr>
          <a:xfrm>
            <a:off x="2694943" y="2912665"/>
            <a:ext cx="536448" cy="2830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-8.1%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D275A3-A249-5600-4583-3BDDF04E0996}"/>
              </a:ext>
            </a:extLst>
          </p:cNvPr>
          <p:cNvSpPr txBox="1"/>
          <p:nvPr/>
        </p:nvSpPr>
        <p:spPr>
          <a:xfrm>
            <a:off x="3188491" y="5378514"/>
            <a:ext cx="536448" cy="2830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-8.7%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CEBC42-328C-5D54-1653-A252F2D9837C}"/>
              </a:ext>
            </a:extLst>
          </p:cNvPr>
          <p:cNvSpPr txBox="1"/>
          <p:nvPr/>
        </p:nvSpPr>
        <p:spPr>
          <a:xfrm>
            <a:off x="2509183" y="4429935"/>
            <a:ext cx="5974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+5.0%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DBB5E9-B7D6-F923-9790-55B27502FE1F}"/>
              </a:ext>
            </a:extLst>
          </p:cNvPr>
          <p:cNvSpPr txBox="1"/>
          <p:nvPr/>
        </p:nvSpPr>
        <p:spPr>
          <a:xfrm>
            <a:off x="4590770" y="4674825"/>
            <a:ext cx="6400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+11.7%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266BD1-F6C8-A91B-D0A3-BBCF2B7EE534}"/>
              </a:ext>
            </a:extLst>
          </p:cNvPr>
          <p:cNvSpPr txBox="1"/>
          <p:nvPr/>
        </p:nvSpPr>
        <p:spPr>
          <a:xfrm>
            <a:off x="1242163" y="2239325"/>
            <a:ext cx="6400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+3.3%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1AF17A-961B-C1FC-E569-1CDC4A66130D}"/>
              </a:ext>
            </a:extLst>
          </p:cNvPr>
          <p:cNvSpPr txBox="1"/>
          <p:nvPr/>
        </p:nvSpPr>
        <p:spPr>
          <a:xfrm>
            <a:off x="4351116" y="1533444"/>
            <a:ext cx="6400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+4.2%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25821B-7534-9E55-E327-5345D4130BB9}"/>
              </a:ext>
            </a:extLst>
          </p:cNvPr>
          <p:cNvSpPr txBox="1"/>
          <p:nvPr/>
        </p:nvSpPr>
        <p:spPr>
          <a:xfrm>
            <a:off x="3756554" y="6166993"/>
            <a:ext cx="6400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+1.9%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85BD1E-312F-99F5-F18C-4375690B26F4}"/>
              </a:ext>
            </a:extLst>
          </p:cNvPr>
          <p:cNvSpPr txBox="1"/>
          <p:nvPr/>
        </p:nvSpPr>
        <p:spPr>
          <a:xfrm>
            <a:off x="7527087" y="1098881"/>
            <a:ext cx="263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2020 Census Data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2042D1A-6DAC-6D03-3955-A9FAD547B308}"/>
              </a:ext>
            </a:extLst>
          </p:cNvPr>
          <p:cNvSpPr/>
          <p:nvPr/>
        </p:nvSpPr>
        <p:spPr>
          <a:xfrm>
            <a:off x="9792767" y="4404309"/>
            <a:ext cx="620331" cy="5313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0E4BBD-4BCA-B098-7BB3-C207AB00D8AF}"/>
              </a:ext>
            </a:extLst>
          </p:cNvPr>
          <p:cNvSpPr txBox="1"/>
          <p:nvPr/>
        </p:nvSpPr>
        <p:spPr>
          <a:xfrm>
            <a:off x="10463152" y="4515568"/>
            <a:ext cx="1421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8.7 + 11.7 = 20.4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C1190CCD-79D2-974F-8C1B-FD81E6A1A7B2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171583" y="4093985"/>
            <a:ext cx="648921" cy="307114"/>
          </a:xfrm>
          <a:prstGeom prst="bentConnector3">
            <a:avLst>
              <a:gd name="adj1" fmla="val -79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02C5D531-B2BF-E957-E187-64A2C1164B40}"/>
              </a:ext>
            </a:extLst>
          </p:cNvPr>
          <p:cNvCxnSpPr>
            <a:cxnSpLocks/>
          </p:cNvCxnSpPr>
          <p:nvPr/>
        </p:nvCxnSpPr>
        <p:spPr>
          <a:xfrm rot="16200000" flipH="1">
            <a:off x="9664108" y="3250839"/>
            <a:ext cx="2021998" cy="620333"/>
          </a:xfrm>
          <a:prstGeom prst="bentConnector3">
            <a:avLst>
              <a:gd name="adj1" fmla="val -48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C744D96D-1597-E8F3-D171-C0FAF1160E19}"/>
              </a:ext>
            </a:extLst>
          </p:cNvPr>
          <p:cNvSpPr/>
          <p:nvPr/>
        </p:nvSpPr>
        <p:spPr>
          <a:xfrm>
            <a:off x="71360" y="120580"/>
            <a:ext cx="406280" cy="6737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699C8F-09F0-F0D6-8269-7F510A5A9EE3}"/>
              </a:ext>
            </a:extLst>
          </p:cNvPr>
          <p:cNvSpPr/>
          <p:nvPr/>
        </p:nvSpPr>
        <p:spPr>
          <a:xfrm>
            <a:off x="5901523" y="828675"/>
            <a:ext cx="406280" cy="6016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E139B5A-B815-379C-5FB4-D32EEE6B346A}"/>
              </a:ext>
            </a:extLst>
          </p:cNvPr>
          <p:cNvSpPr/>
          <p:nvPr/>
        </p:nvSpPr>
        <p:spPr>
          <a:xfrm>
            <a:off x="5898382" y="6342428"/>
            <a:ext cx="662454" cy="503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18FA0D6-B5CC-6D14-0FEB-5AE0DD12729F}"/>
              </a:ext>
            </a:extLst>
          </p:cNvPr>
          <p:cNvSpPr/>
          <p:nvPr/>
        </p:nvSpPr>
        <p:spPr>
          <a:xfrm>
            <a:off x="630040" y="895350"/>
            <a:ext cx="2846585" cy="22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0D8A19-E9CC-EA03-1A6E-F87E9279DD94}"/>
              </a:ext>
            </a:extLst>
          </p:cNvPr>
          <p:cNvSpPr txBox="1"/>
          <p:nvPr/>
        </p:nvSpPr>
        <p:spPr>
          <a:xfrm>
            <a:off x="6978476" y="5147486"/>
            <a:ext cx="2968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/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3376485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F7520-1E86-A96F-A880-A24863C9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Evanston Redistricting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9CC59-C16F-A8AF-3C5F-F1C1B5498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916"/>
            <a:ext cx="10763250" cy="1032617"/>
          </a:xfrm>
        </p:spPr>
        <p:txBody>
          <a:bodyPr/>
          <a:lstStyle/>
          <a:p>
            <a:r>
              <a:rPr lang="en-US" dirty="0"/>
              <a:t>Evanston City Code specifies 9 wards but offers no additional guidance</a:t>
            </a:r>
          </a:p>
          <a:p>
            <a:r>
              <a:rPr lang="en-US" dirty="0"/>
              <a:t>Past Practice: take additional criteria into account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0E20B7-F5BE-C040-97CB-ACF15F974039}"/>
              </a:ext>
            </a:extLst>
          </p:cNvPr>
          <p:cNvSpPr txBox="1"/>
          <p:nvPr/>
        </p:nvSpPr>
        <p:spPr>
          <a:xfrm>
            <a:off x="1076325" y="2702226"/>
            <a:ext cx="9820701" cy="400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       From 2003: (Ordinance 103-O-03):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 Constitution (14th amendment equal protection clause)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Voting rights act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Compactness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Contiguity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Natural geographic boundaries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Manmade geographic boundaries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Minimization of voter confusion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Communities of interest (residential property owners, municipal taxpayers, lakefront property owners, commercial business interests, student population)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Traditional Evanston neighborhoods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Protection of incumbency</a:t>
            </a:r>
            <a:endParaRPr lang="en-US" sz="2000" dirty="0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FB06AD9D-2334-0154-8A41-92995811B84E}"/>
              </a:ext>
            </a:extLst>
          </p:cNvPr>
          <p:cNvSpPr/>
          <p:nvPr/>
        </p:nvSpPr>
        <p:spPr>
          <a:xfrm>
            <a:off x="1148289" y="3186270"/>
            <a:ext cx="293369" cy="45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423B9522-9F8E-D7EC-9426-631A9BC4E724}"/>
              </a:ext>
            </a:extLst>
          </p:cNvPr>
          <p:cNvSpPr/>
          <p:nvPr/>
        </p:nvSpPr>
        <p:spPr>
          <a:xfrm>
            <a:off x="1148288" y="3824572"/>
            <a:ext cx="293369" cy="45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11ADE4DA-6582-7A49-1C48-D3821715E91E}"/>
              </a:ext>
            </a:extLst>
          </p:cNvPr>
          <p:cNvSpPr/>
          <p:nvPr/>
        </p:nvSpPr>
        <p:spPr>
          <a:xfrm>
            <a:off x="1148287" y="4462875"/>
            <a:ext cx="293369" cy="211285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8437E3-4774-D665-76EE-5F426469D390}"/>
              </a:ext>
            </a:extLst>
          </p:cNvPr>
          <p:cNvSpPr txBox="1"/>
          <p:nvPr/>
        </p:nvSpPr>
        <p:spPr>
          <a:xfrm>
            <a:off x="214312" y="3176399"/>
            <a:ext cx="1247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federal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BED00D-185A-3740-7514-5F805CE8768F}"/>
              </a:ext>
            </a:extLst>
          </p:cNvPr>
          <p:cNvSpPr txBox="1"/>
          <p:nvPr/>
        </p:nvSpPr>
        <p:spPr>
          <a:xfrm>
            <a:off x="214312" y="3861266"/>
            <a:ext cx="1247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AD4AD3-C287-E21E-D47A-F5717C8AAA85}"/>
              </a:ext>
            </a:extLst>
          </p:cNvPr>
          <p:cNvSpPr txBox="1"/>
          <p:nvPr/>
        </p:nvSpPr>
        <p:spPr>
          <a:xfrm>
            <a:off x="267200" y="5294847"/>
            <a:ext cx="1247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local</a:t>
            </a:r>
          </a:p>
        </p:txBody>
      </p:sp>
    </p:spTree>
    <p:extLst>
      <p:ext uri="{BB962C8B-B14F-4D97-AF65-F5344CB8AC3E}">
        <p14:creationId xmlns:p14="http://schemas.microsoft.com/office/powerpoint/2010/main" val="3706830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BE3AA-E165-0270-FF68-AD2FA4A25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Moving Forward: The 2022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9482B-6E51-3C93-C5B1-4C0A034B8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Responsibility assigned to a special Redistricting Committee</a:t>
            </a:r>
          </a:p>
          <a:p>
            <a:r>
              <a:rPr lang="en-US" dirty="0"/>
              <a:t>Meetings: 4</a:t>
            </a:r>
            <a:r>
              <a:rPr lang="en-US" baseline="30000" dirty="0"/>
              <a:t>th</a:t>
            </a:r>
            <a:r>
              <a:rPr lang="en-US" dirty="0"/>
              <a:t> Tuesday of every month</a:t>
            </a:r>
          </a:p>
          <a:p>
            <a:r>
              <a:rPr lang="en-US" dirty="0"/>
              <a:t>Committee findings to date:</a:t>
            </a:r>
          </a:p>
          <a:p>
            <a:pPr lvl="1"/>
            <a:r>
              <a:rPr lang="en-US" dirty="0"/>
              <a:t>Confirmed intent to redistrict</a:t>
            </a:r>
          </a:p>
          <a:p>
            <a:pPr lvl="1"/>
            <a:r>
              <a:rPr lang="en-US" dirty="0"/>
              <a:t>Confirmed importance of having at least three majority non-white wards</a:t>
            </a:r>
          </a:p>
          <a:p>
            <a:pPr lvl="1"/>
            <a:r>
              <a:rPr lang="en-US" dirty="0"/>
              <a:t>Confirmed desire to have multiple councilmembers represent downtown</a:t>
            </a:r>
          </a:p>
          <a:p>
            <a:pPr lvl="1"/>
            <a:r>
              <a:rPr lang="en-US" dirty="0"/>
              <a:t>Decided to pursue an incremental approach </a:t>
            </a:r>
          </a:p>
          <a:p>
            <a:pPr lvl="1"/>
            <a:r>
              <a:rPr lang="en-US" dirty="0"/>
              <a:t>Developed community engagement plan</a:t>
            </a:r>
          </a:p>
          <a:p>
            <a:r>
              <a:rPr lang="en-US" dirty="0"/>
              <a:t>We have NOT formally considered a new map—public input first!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Committee webpage: </a:t>
            </a:r>
          </a:p>
          <a:p>
            <a:pPr marL="0" indent="0">
              <a:buNone/>
            </a:pPr>
            <a:r>
              <a:rPr lang="en-US" sz="1900" dirty="0">
                <a:hlinkClick r:id="rId3"/>
              </a:rPr>
              <a:t>https://www.cityofevanston.org/government/boards-commissions-and-committees/redistricting-committee</a:t>
            </a:r>
            <a:r>
              <a:rPr lang="en-US" sz="19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11793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725CC-51B6-C654-F3EA-819B7843B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56" y="22864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Overall Plan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FC2143-7F23-F507-AD8C-073E85FBC850}"/>
              </a:ext>
            </a:extLst>
          </p:cNvPr>
          <p:cNvSpPr txBox="1"/>
          <p:nvPr/>
        </p:nvSpPr>
        <p:spPr>
          <a:xfrm>
            <a:off x="797256" y="1647393"/>
            <a:ext cx="106008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Kickoff Town Halls					July 2022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Coordinated public engagement at committee meetings 	July 2022 through January 2023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Committee drafts several maps				January 2023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Committee releases proposed map(s)			February 2023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comment on proposed map(s)			February to April 2023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 committee meeting: recommend new map		April 2023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Council approval					May 2023</a:t>
            </a: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Deadline: </a:t>
            </a:r>
          </a:p>
          <a:p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edistricting shall be completed not less than 30 days before the first day for filing candidate petitions under the general election law for the next succeeding election of city officers” </a:t>
            </a:r>
          </a:p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65 ILCS 5/3.1-20-25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i.e.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mid November 2024 for the 2025 primary consolidated election </a:t>
            </a:r>
          </a:p>
          <a:p>
            <a:pPr algn="ctr"/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The new ward map will take effect starting with the 2025 election.</a:t>
            </a:r>
          </a:p>
        </p:txBody>
      </p:sp>
    </p:spTree>
    <p:extLst>
      <p:ext uri="{BB962C8B-B14F-4D97-AF65-F5344CB8AC3E}">
        <p14:creationId xmlns:p14="http://schemas.microsoft.com/office/powerpoint/2010/main" val="3109476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802A2-DBF5-3227-5B0E-C35FEE02C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Public Engagement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7291B-6940-2060-313E-939A465A3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54199"/>
            <a:ext cx="11026329" cy="46386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Redistricting Committee meetings will be the primary venue for engagement</a:t>
            </a:r>
          </a:p>
          <a:p>
            <a:pPr lvl="1"/>
            <a:r>
              <a:rPr lang="en-US" dirty="0"/>
              <a:t>Fourth Tuesdays, (usually) 7:00 pm, Civic Center, in person + virtual</a:t>
            </a:r>
          </a:p>
          <a:p>
            <a:r>
              <a:rPr lang="en-US" dirty="0"/>
              <a:t>Input requested on redistricting criteria and ward boundaries</a:t>
            </a:r>
          </a:p>
          <a:p>
            <a:r>
              <a:rPr lang="en-US" dirty="0"/>
              <a:t>Will focus on specific wards per this schedule: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u="sng" dirty="0"/>
              <a:t>Date		Wards</a:t>
            </a:r>
          </a:p>
          <a:p>
            <a:pPr marL="457200" lvl="1" indent="0">
              <a:buNone/>
            </a:pPr>
            <a:r>
              <a:rPr lang="en-US" dirty="0"/>
              <a:t>August 23		2, 4</a:t>
            </a:r>
          </a:p>
          <a:p>
            <a:pPr marL="457200" lvl="1" indent="0">
              <a:buNone/>
            </a:pPr>
            <a:r>
              <a:rPr lang="en-US" dirty="0"/>
              <a:t>October 25		6, 7</a:t>
            </a:r>
          </a:p>
          <a:p>
            <a:pPr marL="457200" lvl="1" indent="0">
              <a:buNone/>
            </a:pPr>
            <a:r>
              <a:rPr lang="en-US" dirty="0"/>
              <a:t>November 22	8, 9</a:t>
            </a:r>
          </a:p>
          <a:p>
            <a:pPr marL="457200" lvl="1" indent="0">
              <a:buNone/>
            </a:pPr>
            <a:r>
              <a:rPr lang="en-US" dirty="0"/>
              <a:t>January 10		1, 3</a:t>
            </a:r>
          </a:p>
          <a:p>
            <a:pPr marL="457200" lvl="1" indent="0">
              <a:buNone/>
            </a:pPr>
            <a:r>
              <a:rPr lang="en-US" dirty="0"/>
              <a:t>January 26		5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Sign up here: </a:t>
            </a:r>
            <a:r>
              <a:rPr lang="en-US" dirty="0">
                <a:hlinkClick r:id="rId3"/>
              </a:rPr>
              <a:t>Public Comment Sign-Up | City of Evanston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25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2BD69-F8FB-A976-AD2F-8350FE487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60" y="2740025"/>
            <a:ext cx="10515600" cy="103453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 b="1" dirty="0"/>
              <a:t>WARD 2</a:t>
            </a:r>
          </a:p>
        </p:txBody>
      </p:sp>
    </p:spTree>
    <p:extLst>
      <p:ext uri="{BB962C8B-B14F-4D97-AF65-F5344CB8AC3E}">
        <p14:creationId xmlns:p14="http://schemas.microsoft.com/office/powerpoint/2010/main" val="886617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78F31C-FEA8-E57D-AE15-5FA13C56C1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0"/>
          <a:stretch/>
        </p:blipFill>
        <p:spPr>
          <a:xfrm>
            <a:off x="285750" y="828675"/>
            <a:ext cx="5815023" cy="60293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6270BB-0FCC-612B-E207-87ECC5C9469F}"/>
              </a:ext>
            </a:extLst>
          </p:cNvPr>
          <p:cNvSpPr/>
          <p:nvPr/>
        </p:nvSpPr>
        <p:spPr>
          <a:xfrm>
            <a:off x="477640" y="2876550"/>
            <a:ext cx="1304921" cy="3969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9C5B91F-B96C-CE91-77E3-29ACCA04AFF5}"/>
              </a:ext>
            </a:extLst>
          </p:cNvPr>
          <p:cNvGraphicFramePr>
            <a:graphicFrameLocks noGrp="1"/>
          </p:cNvGraphicFramePr>
          <p:nvPr/>
        </p:nvGraphicFramePr>
        <p:xfrm>
          <a:off x="6637439" y="521417"/>
          <a:ext cx="3682523" cy="3237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572">
                  <a:extLst>
                    <a:ext uri="{9D8B030D-6E8A-4147-A177-3AD203B41FA5}">
                      <a16:colId xmlns:a16="http://schemas.microsoft.com/office/drawing/2014/main" val="715671869"/>
                    </a:ext>
                  </a:extLst>
                </a:gridCol>
                <a:gridCol w="950848">
                  <a:extLst>
                    <a:ext uri="{9D8B030D-6E8A-4147-A177-3AD203B41FA5}">
                      <a16:colId xmlns:a16="http://schemas.microsoft.com/office/drawing/2014/main" val="2516553374"/>
                    </a:ext>
                  </a:extLst>
                </a:gridCol>
                <a:gridCol w="1027400">
                  <a:extLst>
                    <a:ext uri="{9D8B030D-6E8A-4147-A177-3AD203B41FA5}">
                      <a16:colId xmlns:a16="http://schemas.microsoft.com/office/drawing/2014/main" val="38300449"/>
                    </a:ext>
                  </a:extLst>
                </a:gridCol>
                <a:gridCol w="930703">
                  <a:extLst>
                    <a:ext uri="{9D8B030D-6E8A-4147-A177-3AD203B41FA5}">
                      <a16:colId xmlns:a16="http://schemas.microsoft.com/office/drawing/2014/main" val="1552772934"/>
                    </a:ext>
                  </a:extLst>
                </a:gridCol>
              </a:tblGrid>
              <a:tr h="231245">
                <a:tc>
                  <a:txBody>
                    <a:bodyPr/>
                    <a:lstStyle/>
                    <a:p>
                      <a:pPr algn="l" fontAlgn="b"/>
                      <a:endParaRPr 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----Deviation-----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455866"/>
                  </a:ext>
                </a:extLst>
              </a:tr>
              <a:tr h="231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Ward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Population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+/- from avg.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as % of avg.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2464021"/>
                  </a:ext>
                </a:extLst>
              </a:tr>
              <a:tr h="231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           8,088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-591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-6.8%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0478278"/>
                  </a:ext>
                </a:extLst>
              </a:tr>
              <a:tr h="231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           9,111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5.0%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9239032"/>
                  </a:ext>
                </a:extLst>
              </a:tr>
              <a:tr h="231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           9,691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1,012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11.7%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3587565"/>
                  </a:ext>
                </a:extLst>
              </a:tr>
              <a:tr h="231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           8,473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-206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-2.4%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7945370"/>
                  </a:ext>
                </a:extLst>
              </a:tr>
              <a:tr h="231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           7,974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-705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-8.1%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4721028"/>
                  </a:ext>
                </a:extLst>
              </a:tr>
              <a:tr h="231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           8,961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3.3%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7311458"/>
                  </a:ext>
                </a:extLst>
              </a:tr>
              <a:tr h="231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           9,047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4.2%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784913"/>
                  </a:ext>
                </a:extLst>
              </a:tr>
              <a:tr h="231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           8,845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1.9%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764518"/>
                  </a:ext>
                </a:extLst>
              </a:tr>
              <a:tr h="231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           7,920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-759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-8.7%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2756273"/>
                  </a:ext>
                </a:extLst>
              </a:tr>
              <a:tr h="231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Total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         78,110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1563763"/>
                  </a:ext>
                </a:extLst>
              </a:tr>
              <a:tr h="231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Average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  8,679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per ward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9250879"/>
                  </a:ext>
                </a:extLst>
              </a:tr>
              <a:tr h="2312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Total Population Deviation: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20.4%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087033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718D20E-DA50-3436-A120-E55FC805F5A2}"/>
              </a:ext>
            </a:extLst>
          </p:cNvPr>
          <p:cNvSpPr txBox="1"/>
          <p:nvPr/>
        </p:nvSpPr>
        <p:spPr>
          <a:xfrm>
            <a:off x="4613252" y="3278125"/>
            <a:ext cx="536448" cy="2830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-6.8%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4E3532-74FD-AB31-08E1-6E09CC1FD159}"/>
              </a:ext>
            </a:extLst>
          </p:cNvPr>
          <p:cNvSpPr txBox="1"/>
          <p:nvPr/>
        </p:nvSpPr>
        <p:spPr>
          <a:xfrm>
            <a:off x="3672061" y="4465218"/>
            <a:ext cx="536448" cy="2830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-2.4%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F9E448-90DE-F5F0-7861-D52F7916ACD2}"/>
              </a:ext>
            </a:extLst>
          </p:cNvPr>
          <p:cNvSpPr txBox="1"/>
          <p:nvPr/>
        </p:nvSpPr>
        <p:spPr>
          <a:xfrm>
            <a:off x="2694943" y="2912665"/>
            <a:ext cx="536448" cy="2830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-8.1%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D275A3-A249-5600-4583-3BDDF04E0996}"/>
              </a:ext>
            </a:extLst>
          </p:cNvPr>
          <p:cNvSpPr txBox="1"/>
          <p:nvPr/>
        </p:nvSpPr>
        <p:spPr>
          <a:xfrm>
            <a:off x="3188491" y="5378514"/>
            <a:ext cx="536448" cy="2830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-8.7%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CEBC42-328C-5D54-1653-A252F2D9837C}"/>
              </a:ext>
            </a:extLst>
          </p:cNvPr>
          <p:cNvSpPr txBox="1"/>
          <p:nvPr/>
        </p:nvSpPr>
        <p:spPr>
          <a:xfrm>
            <a:off x="2509183" y="4429935"/>
            <a:ext cx="5974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+5.0%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DBB5E9-B7D6-F923-9790-55B27502FE1F}"/>
              </a:ext>
            </a:extLst>
          </p:cNvPr>
          <p:cNvSpPr txBox="1"/>
          <p:nvPr/>
        </p:nvSpPr>
        <p:spPr>
          <a:xfrm>
            <a:off x="4590770" y="4674825"/>
            <a:ext cx="6400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+11.7%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266BD1-F6C8-A91B-D0A3-BBCF2B7EE534}"/>
              </a:ext>
            </a:extLst>
          </p:cNvPr>
          <p:cNvSpPr txBox="1"/>
          <p:nvPr/>
        </p:nvSpPr>
        <p:spPr>
          <a:xfrm>
            <a:off x="1242163" y="2239325"/>
            <a:ext cx="6400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+3.3%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1AF17A-961B-C1FC-E569-1CDC4A66130D}"/>
              </a:ext>
            </a:extLst>
          </p:cNvPr>
          <p:cNvSpPr txBox="1"/>
          <p:nvPr/>
        </p:nvSpPr>
        <p:spPr>
          <a:xfrm>
            <a:off x="4351116" y="1533444"/>
            <a:ext cx="6400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+4.2%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25821B-7534-9E55-E327-5345D4130BB9}"/>
              </a:ext>
            </a:extLst>
          </p:cNvPr>
          <p:cNvSpPr txBox="1"/>
          <p:nvPr/>
        </p:nvSpPr>
        <p:spPr>
          <a:xfrm>
            <a:off x="3756554" y="6166993"/>
            <a:ext cx="6400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+1.9%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85BD1E-312F-99F5-F18C-4375690B26F4}"/>
              </a:ext>
            </a:extLst>
          </p:cNvPr>
          <p:cNvSpPr txBox="1"/>
          <p:nvPr/>
        </p:nvSpPr>
        <p:spPr>
          <a:xfrm>
            <a:off x="7527087" y="101354"/>
            <a:ext cx="263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 Census Data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2042D1A-6DAC-6D03-3955-A9FAD547B308}"/>
              </a:ext>
            </a:extLst>
          </p:cNvPr>
          <p:cNvSpPr/>
          <p:nvPr/>
        </p:nvSpPr>
        <p:spPr>
          <a:xfrm>
            <a:off x="9792767" y="3406782"/>
            <a:ext cx="620331" cy="5313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0E4BBD-4BCA-B098-7BB3-C207AB00D8AF}"/>
              </a:ext>
            </a:extLst>
          </p:cNvPr>
          <p:cNvSpPr txBox="1"/>
          <p:nvPr/>
        </p:nvSpPr>
        <p:spPr>
          <a:xfrm>
            <a:off x="10463152" y="3518041"/>
            <a:ext cx="1421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8.7 + 11.7 = 20.4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C1190CCD-79D2-974F-8C1B-FD81E6A1A7B2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171583" y="3096458"/>
            <a:ext cx="648921" cy="307114"/>
          </a:xfrm>
          <a:prstGeom prst="bentConnector3">
            <a:avLst>
              <a:gd name="adj1" fmla="val -79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02C5D531-B2BF-E957-E187-64A2C1164B40}"/>
              </a:ext>
            </a:extLst>
          </p:cNvPr>
          <p:cNvCxnSpPr>
            <a:cxnSpLocks/>
          </p:cNvCxnSpPr>
          <p:nvPr/>
        </p:nvCxnSpPr>
        <p:spPr>
          <a:xfrm rot="16200000" flipH="1">
            <a:off x="9664108" y="2253312"/>
            <a:ext cx="2021998" cy="620333"/>
          </a:xfrm>
          <a:prstGeom prst="bentConnector3">
            <a:avLst>
              <a:gd name="adj1" fmla="val -48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C744D96D-1597-E8F3-D171-C0FAF1160E19}"/>
              </a:ext>
            </a:extLst>
          </p:cNvPr>
          <p:cNvSpPr/>
          <p:nvPr/>
        </p:nvSpPr>
        <p:spPr>
          <a:xfrm>
            <a:off x="71360" y="120580"/>
            <a:ext cx="406280" cy="6737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699C8F-09F0-F0D6-8269-7F510A5A9EE3}"/>
              </a:ext>
            </a:extLst>
          </p:cNvPr>
          <p:cNvSpPr/>
          <p:nvPr/>
        </p:nvSpPr>
        <p:spPr>
          <a:xfrm>
            <a:off x="5901523" y="828675"/>
            <a:ext cx="406280" cy="6016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E139B5A-B815-379C-5FB4-D32EEE6B346A}"/>
              </a:ext>
            </a:extLst>
          </p:cNvPr>
          <p:cNvSpPr/>
          <p:nvPr/>
        </p:nvSpPr>
        <p:spPr>
          <a:xfrm>
            <a:off x="5898382" y="6342428"/>
            <a:ext cx="662454" cy="503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18FA0D6-B5CC-6D14-0FEB-5AE0DD12729F}"/>
              </a:ext>
            </a:extLst>
          </p:cNvPr>
          <p:cNvSpPr/>
          <p:nvPr/>
        </p:nvSpPr>
        <p:spPr>
          <a:xfrm>
            <a:off x="630040" y="895350"/>
            <a:ext cx="2846585" cy="22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A29B0A-1B92-9195-88B7-6ABC9D10C954}"/>
              </a:ext>
            </a:extLst>
          </p:cNvPr>
          <p:cNvSpPr txBox="1"/>
          <p:nvPr/>
        </p:nvSpPr>
        <p:spPr>
          <a:xfrm>
            <a:off x="6182502" y="4043904"/>
            <a:ext cx="5702481" cy="2369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Ward 2 is oversized by 432 (+5.0%).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Bordering Wards: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Ward 1		-591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Ward 4		-206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Ward 5		-705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Ward 9		-759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69ECD1-872B-9924-FF73-FEEB19C94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41" y="-30662"/>
            <a:ext cx="2064338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Ward 2</a:t>
            </a:r>
          </a:p>
        </p:txBody>
      </p:sp>
    </p:spTree>
    <p:extLst>
      <p:ext uri="{BB962C8B-B14F-4D97-AF65-F5344CB8AC3E}">
        <p14:creationId xmlns:p14="http://schemas.microsoft.com/office/powerpoint/2010/main" val="2280546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C2155-D58B-DE43-4194-741871592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Ward 2 Demographics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02356F9-B81A-09C5-4D89-D653EDC50D19}"/>
              </a:ext>
            </a:extLst>
          </p:cNvPr>
          <p:cNvGraphicFramePr>
            <a:graphicFrameLocks noGrp="1"/>
          </p:cNvGraphicFramePr>
          <p:nvPr/>
        </p:nvGraphicFramePr>
        <p:xfrm>
          <a:off x="660776" y="1473957"/>
          <a:ext cx="11062647" cy="5018916"/>
        </p:xfrm>
        <a:graphic>
          <a:graphicData uri="http://schemas.openxmlformats.org/drawingml/2006/table">
            <a:tbl>
              <a:tblPr/>
              <a:tblGrid>
                <a:gridCol w="869078">
                  <a:extLst>
                    <a:ext uri="{9D8B030D-6E8A-4147-A177-3AD203B41FA5}">
                      <a16:colId xmlns:a16="http://schemas.microsoft.com/office/drawing/2014/main" val="521657859"/>
                    </a:ext>
                  </a:extLst>
                </a:gridCol>
                <a:gridCol w="869078">
                  <a:extLst>
                    <a:ext uri="{9D8B030D-6E8A-4147-A177-3AD203B41FA5}">
                      <a16:colId xmlns:a16="http://schemas.microsoft.com/office/drawing/2014/main" val="2976794665"/>
                    </a:ext>
                  </a:extLst>
                </a:gridCol>
                <a:gridCol w="869078">
                  <a:extLst>
                    <a:ext uri="{9D8B030D-6E8A-4147-A177-3AD203B41FA5}">
                      <a16:colId xmlns:a16="http://schemas.microsoft.com/office/drawing/2014/main" val="3560779372"/>
                    </a:ext>
                  </a:extLst>
                </a:gridCol>
                <a:gridCol w="1013925">
                  <a:extLst>
                    <a:ext uri="{9D8B030D-6E8A-4147-A177-3AD203B41FA5}">
                      <a16:colId xmlns:a16="http://schemas.microsoft.com/office/drawing/2014/main" val="3252171571"/>
                    </a:ext>
                  </a:extLst>
                </a:gridCol>
                <a:gridCol w="1013925">
                  <a:extLst>
                    <a:ext uri="{9D8B030D-6E8A-4147-A177-3AD203B41FA5}">
                      <a16:colId xmlns:a16="http://schemas.microsoft.com/office/drawing/2014/main" val="1673239886"/>
                    </a:ext>
                  </a:extLst>
                </a:gridCol>
                <a:gridCol w="1013925">
                  <a:extLst>
                    <a:ext uri="{9D8B030D-6E8A-4147-A177-3AD203B41FA5}">
                      <a16:colId xmlns:a16="http://schemas.microsoft.com/office/drawing/2014/main" val="1467442338"/>
                    </a:ext>
                  </a:extLst>
                </a:gridCol>
                <a:gridCol w="887185">
                  <a:extLst>
                    <a:ext uri="{9D8B030D-6E8A-4147-A177-3AD203B41FA5}">
                      <a16:colId xmlns:a16="http://schemas.microsoft.com/office/drawing/2014/main" val="3740334283"/>
                    </a:ext>
                  </a:extLst>
                </a:gridCol>
                <a:gridCol w="909817">
                  <a:extLst>
                    <a:ext uri="{9D8B030D-6E8A-4147-A177-3AD203B41FA5}">
                      <a16:colId xmlns:a16="http://schemas.microsoft.com/office/drawing/2014/main" val="3562211728"/>
                    </a:ext>
                  </a:extLst>
                </a:gridCol>
                <a:gridCol w="887185">
                  <a:extLst>
                    <a:ext uri="{9D8B030D-6E8A-4147-A177-3AD203B41FA5}">
                      <a16:colId xmlns:a16="http://schemas.microsoft.com/office/drawing/2014/main" val="4051478002"/>
                    </a:ext>
                  </a:extLst>
                </a:gridCol>
                <a:gridCol w="909817">
                  <a:extLst>
                    <a:ext uri="{9D8B030D-6E8A-4147-A177-3AD203B41FA5}">
                      <a16:colId xmlns:a16="http://schemas.microsoft.com/office/drawing/2014/main" val="3889898004"/>
                    </a:ext>
                  </a:extLst>
                </a:gridCol>
                <a:gridCol w="909817">
                  <a:extLst>
                    <a:ext uri="{9D8B030D-6E8A-4147-A177-3AD203B41FA5}">
                      <a16:colId xmlns:a16="http://schemas.microsoft.com/office/drawing/2014/main" val="3797211255"/>
                    </a:ext>
                  </a:extLst>
                </a:gridCol>
                <a:gridCol w="909817">
                  <a:extLst>
                    <a:ext uri="{9D8B030D-6E8A-4147-A177-3AD203B41FA5}">
                      <a16:colId xmlns:a16="http://schemas.microsoft.com/office/drawing/2014/main" val="2533341534"/>
                    </a:ext>
                  </a:extLst>
                </a:gridCol>
              </a:tblGrid>
              <a:tr h="31368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Ward 2 Population Shift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019102"/>
                  </a:ext>
                </a:extLst>
              </a:tr>
              <a:tr h="31368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342730"/>
                  </a:ext>
                </a:extLst>
              </a:tr>
              <a:tr h="9410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+/- from avg.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Native American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Hawaii/Pacific Islander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Two or More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Hispanic/Latino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7851511"/>
                  </a:ext>
                </a:extLst>
              </a:tr>
              <a:tr h="3136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8,133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952703"/>
                  </a:ext>
                </a:extLst>
              </a:tr>
              <a:tr h="3136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9,111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18646"/>
                  </a:ext>
                </a:extLst>
              </a:tr>
              <a:tr h="3136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3770148"/>
                  </a:ext>
                </a:extLst>
              </a:tr>
              <a:tr h="313682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099888"/>
                  </a:ext>
                </a:extLst>
              </a:tr>
              <a:tr h="313682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274631"/>
                  </a:ext>
                </a:extLst>
              </a:tr>
              <a:tr h="9410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+/- from avg.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Native American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Hawaii/Pacific Islander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Two or More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Hispanic/Latino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173297"/>
                  </a:ext>
                </a:extLst>
              </a:tr>
              <a:tr h="3136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124705"/>
                  </a:ext>
                </a:extLst>
              </a:tr>
              <a:tr h="3136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8203326"/>
                  </a:ext>
                </a:extLst>
              </a:tr>
              <a:tr h="313682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725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718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EB5CF1-D603-844A-18C4-021335403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77" y="-108600"/>
            <a:ext cx="10139136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Ward 2 Racial/Ethnic Distribution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44D96D-1597-E8F3-D171-C0FAF1160E19}"/>
              </a:ext>
            </a:extLst>
          </p:cNvPr>
          <p:cNvSpPr/>
          <p:nvPr/>
        </p:nvSpPr>
        <p:spPr>
          <a:xfrm>
            <a:off x="71360" y="120580"/>
            <a:ext cx="406280" cy="6737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3BD72F-BF36-2F24-AFE6-7C95A3B19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290" y="3079858"/>
            <a:ext cx="3451194" cy="106084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E4C877F-33BD-95A1-F70D-FC87C27C16A5}"/>
              </a:ext>
            </a:extLst>
          </p:cNvPr>
          <p:cNvSpPr/>
          <p:nvPr/>
        </p:nvSpPr>
        <p:spPr>
          <a:xfrm>
            <a:off x="6554890" y="3422758"/>
            <a:ext cx="123794" cy="13021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B1954C6-2ABA-DF7A-2B72-28185CCD1267}"/>
              </a:ext>
            </a:extLst>
          </p:cNvPr>
          <p:cNvSpPr/>
          <p:nvPr/>
        </p:nvSpPr>
        <p:spPr>
          <a:xfrm>
            <a:off x="6554890" y="3168758"/>
            <a:ext cx="123794" cy="13021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D9E82AC-3334-AEA0-DB9D-A4F2CBF393AA}"/>
              </a:ext>
            </a:extLst>
          </p:cNvPr>
          <p:cNvSpPr/>
          <p:nvPr/>
        </p:nvSpPr>
        <p:spPr>
          <a:xfrm>
            <a:off x="6554890" y="3689458"/>
            <a:ext cx="123794" cy="13021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0FBE0BA-0245-2C22-1564-A9A50AB7D9D5}"/>
              </a:ext>
            </a:extLst>
          </p:cNvPr>
          <p:cNvSpPr/>
          <p:nvPr/>
        </p:nvSpPr>
        <p:spPr>
          <a:xfrm>
            <a:off x="6554890" y="3943458"/>
            <a:ext cx="123794" cy="1302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17894B-78FF-5250-C985-DC4CFF663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40" y="736670"/>
            <a:ext cx="5362575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12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1635CB-A0C5-6CBD-8158-DD7C3DBD37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25" t="28811" r="20745" b="15279"/>
          <a:stretch/>
        </p:blipFill>
        <p:spPr>
          <a:xfrm>
            <a:off x="204716" y="241047"/>
            <a:ext cx="5525978" cy="63781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18D20E-DA50-3436-A120-E55FC805F5A2}"/>
              </a:ext>
            </a:extLst>
          </p:cNvPr>
          <p:cNvSpPr txBox="1"/>
          <p:nvPr/>
        </p:nvSpPr>
        <p:spPr>
          <a:xfrm>
            <a:off x="4696819" y="849562"/>
            <a:ext cx="75621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-591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4E3532-74FD-AB31-08E1-6E09CC1FD159}"/>
              </a:ext>
            </a:extLst>
          </p:cNvPr>
          <p:cNvSpPr txBox="1"/>
          <p:nvPr/>
        </p:nvSpPr>
        <p:spPr>
          <a:xfrm>
            <a:off x="3542892" y="3573741"/>
            <a:ext cx="8384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-206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F9E448-90DE-F5F0-7861-D52F7916ACD2}"/>
              </a:ext>
            </a:extLst>
          </p:cNvPr>
          <p:cNvSpPr txBox="1"/>
          <p:nvPr/>
        </p:nvSpPr>
        <p:spPr>
          <a:xfrm>
            <a:off x="1694548" y="1017048"/>
            <a:ext cx="75621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-705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CEBC42-328C-5D54-1653-A252F2D9837C}"/>
              </a:ext>
            </a:extLst>
          </p:cNvPr>
          <p:cNvSpPr txBox="1"/>
          <p:nvPr/>
        </p:nvSpPr>
        <p:spPr>
          <a:xfrm>
            <a:off x="2967705" y="5644401"/>
            <a:ext cx="7562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-759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E139B5A-B815-379C-5FB4-D32EEE6B346A}"/>
              </a:ext>
            </a:extLst>
          </p:cNvPr>
          <p:cNvSpPr/>
          <p:nvPr/>
        </p:nvSpPr>
        <p:spPr>
          <a:xfrm>
            <a:off x="5898382" y="6342428"/>
            <a:ext cx="662454" cy="503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26AA07-97E1-2817-D494-50A6D6D94A52}"/>
              </a:ext>
            </a:extLst>
          </p:cNvPr>
          <p:cNvSpPr txBox="1"/>
          <p:nvPr/>
        </p:nvSpPr>
        <p:spPr>
          <a:xfrm>
            <a:off x="6096000" y="245214"/>
            <a:ext cx="5702481" cy="2369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Ward 2 is oversized by 432 (+5.0%).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Bordering Wards: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Ward 1		-591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Ward 4		-206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Ward 5		-705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Ward 9		-759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EFD56F-77AD-2E74-4165-79D4AF98C700}"/>
              </a:ext>
            </a:extLst>
          </p:cNvPr>
          <p:cNvSpPr txBox="1"/>
          <p:nvPr/>
        </p:nvSpPr>
        <p:spPr>
          <a:xfrm>
            <a:off x="5945872" y="313898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can we make Ward 2 smaller?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00AB74-823A-E9CC-B324-D262B037CC42}"/>
              </a:ext>
            </a:extLst>
          </p:cNvPr>
          <p:cNvSpPr txBox="1"/>
          <p:nvPr/>
        </p:nvSpPr>
        <p:spPr>
          <a:xfrm>
            <a:off x="1454999" y="3648829"/>
            <a:ext cx="8384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+432</a:t>
            </a:r>
          </a:p>
        </p:txBody>
      </p:sp>
    </p:spTree>
    <p:extLst>
      <p:ext uri="{BB962C8B-B14F-4D97-AF65-F5344CB8AC3E}">
        <p14:creationId xmlns:p14="http://schemas.microsoft.com/office/powerpoint/2010/main" val="3737452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BDE29-25E8-DC4A-F286-0F9630EB0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70" y="2193926"/>
            <a:ext cx="1023870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Process Overview</a:t>
            </a:r>
            <a:br>
              <a:rPr lang="en-US" b="1" dirty="0">
                <a:solidFill>
                  <a:srgbClr val="0070C0"/>
                </a:solidFill>
                <a:latin typeface="+mn-lt"/>
              </a:rPr>
            </a:br>
            <a:br>
              <a:rPr lang="en-US" b="1" dirty="0">
                <a:solidFill>
                  <a:srgbClr val="0070C0"/>
                </a:solidFill>
                <a:latin typeface="+mn-lt"/>
              </a:rPr>
            </a:br>
            <a:r>
              <a:rPr lang="en-US" sz="4000" b="1" dirty="0">
                <a:solidFill>
                  <a:srgbClr val="0070C0"/>
                </a:solidFill>
                <a:latin typeface="+mn-lt"/>
              </a:rPr>
              <a:t>(see July town hall presentations for more detail)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0924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5E472-E20D-D30A-CB07-1C18915A5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387" y="2632075"/>
            <a:ext cx="4467225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BACKUP DATA</a:t>
            </a:r>
          </a:p>
        </p:txBody>
      </p:sp>
    </p:spTree>
    <p:extLst>
      <p:ext uri="{BB962C8B-B14F-4D97-AF65-F5344CB8AC3E}">
        <p14:creationId xmlns:p14="http://schemas.microsoft.com/office/powerpoint/2010/main" val="2996601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4069E40-A53A-87BC-2E54-18DC7727B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989747"/>
              </p:ext>
            </p:extLst>
          </p:nvPr>
        </p:nvGraphicFramePr>
        <p:xfrm>
          <a:off x="770561" y="75610"/>
          <a:ext cx="9055101" cy="6547702"/>
        </p:xfrm>
        <a:graphic>
          <a:graphicData uri="http://schemas.openxmlformats.org/drawingml/2006/table">
            <a:tbl>
              <a:tblPr/>
              <a:tblGrid>
                <a:gridCol w="750014">
                  <a:extLst>
                    <a:ext uri="{9D8B030D-6E8A-4147-A177-3AD203B41FA5}">
                      <a16:colId xmlns:a16="http://schemas.microsoft.com/office/drawing/2014/main" val="182408287"/>
                    </a:ext>
                  </a:extLst>
                </a:gridCol>
                <a:gridCol w="924674">
                  <a:extLst>
                    <a:ext uri="{9D8B030D-6E8A-4147-A177-3AD203B41FA5}">
                      <a16:colId xmlns:a16="http://schemas.microsoft.com/office/drawing/2014/main" val="3130610359"/>
                    </a:ext>
                  </a:extLst>
                </a:gridCol>
                <a:gridCol w="459410">
                  <a:extLst>
                    <a:ext uri="{9D8B030D-6E8A-4147-A177-3AD203B41FA5}">
                      <a16:colId xmlns:a16="http://schemas.microsoft.com/office/drawing/2014/main" val="381131434"/>
                    </a:ext>
                  </a:extLst>
                </a:gridCol>
                <a:gridCol w="829927">
                  <a:extLst>
                    <a:ext uri="{9D8B030D-6E8A-4147-A177-3AD203B41FA5}">
                      <a16:colId xmlns:a16="http://schemas.microsoft.com/office/drawing/2014/main" val="1311119821"/>
                    </a:ext>
                  </a:extLst>
                </a:gridCol>
                <a:gridCol w="829927">
                  <a:extLst>
                    <a:ext uri="{9D8B030D-6E8A-4147-A177-3AD203B41FA5}">
                      <a16:colId xmlns:a16="http://schemas.microsoft.com/office/drawing/2014/main" val="2064835451"/>
                    </a:ext>
                  </a:extLst>
                </a:gridCol>
                <a:gridCol w="829927">
                  <a:extLst>
                    <a:ext uri="{9D8B030D-6E8A-4147-A177-3AD203B41FA5}">
                      <a16:colId xmlns:a16="http://schemas.microsoft.com/office/drawing/2014/main" val="1077278608"/>
                    </a:ext>
                  </a:extLst>
                </a:gridCol>
                <a:gridCol w="726187">
                  <a:extLst>
                    <a:ext uri="{9D8B030D-6E8A-4147-A177-3AD203B41FA5}">
                      <a16:colId xmlns:a16="http://schemas.microsoft.com/office/drawing/2014/main" val="506364930"/>
                    </a:ext>
                  </a:extLst>
                </a:gridCol>
                <a:gridCol w="744712">
                  <a:extLst>
                    <a:ext uri="{9D8B030D-6E8A-4147-A177-3AD203B41FA5}">
                      <a16:colId xmlns:a16="http://schemas.microsoft.com/office/drawing/2014/main" val="2455893479"/>
                    </a:ext>
                  </a:extLst>
                </a:gridCol>
                <a:gridCol w="726187">
                  <a:extLst>
                    <a:ext uri="{9D8B030D-6E8A-4147-A177-3AD203B41FA5}">
                      <a16:colId xmlns:a16="http://schemas.microsoft.com/office/drawing/2014/main" val="3307490278"/>
                    </a:ext>
                  </a:extLst>
                </a:gridCol>
                <a:gridCol w="744712">
                  <a:extLst>
                    <a:ext uri="{9D8B030D-6E8A-4147-A177-3AD203B41FA5}">
                      <a16:colId xmlns:a16="http://schemas.microsoft.com/office/drawing/2014/main" val="62397041"/>
                    </a:ext>
                  </a:extLst>
                </a:gridCol>
                <a:gridCol w="744712">
                  <a:extLst>
                    <a:ext uri="{9D8B030D-6E8A-4147-A177-3AD203B41FA5}">
                      <a16:colId xmlns:a16="http://schemas.microsoft.com/office/drawing/2014/main" val="2365267283"/>
                    </a:ext>
                  </a:extLst>
                </a:gridCol>
                <a:gridCol w="744712">
                  <a:extLst>
                    <a:ext uri="{9D8B030D-6E8A-4147-A177-3AD203B41FA5}">
                      <a16:colId xmlns:a16="http://schemas.microsoft.com/office/drawing/2014/main" val="2018503476"/>
                    </a:ext>
                  </a:extLst>
                </a:gridCol>
              </a:tblGrid>
              <a:tr h="34645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 CENSUS DATA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2318240"/>
                  </a:ext>
                </a:extLst>
              </a:tr>
              <a:tr h="277167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----Deviation-----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172797"/>
                  </a:ext>
                </a:extLst>
              </a:tr>
              <a:tr h="7455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+/- from avg.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 % of avg.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Native American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Hawaii/Pacific Islander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Two or More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Hispanic/Latino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980534"/>
                  </a:ext>
                </a:extLst>
              </a:tr>
              <a:tr h="5016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8,252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5,784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411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1,733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235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432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5598523"/>
                  </a:ext>
                </a:extLst>
              </a:tr>
              <a:tr h="2771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8,133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3,204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3,210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522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765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388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1,503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899204"/>
                  </a:ext>
                </a:extLst>
              </a:tr>
              <a:tr h="5016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8,742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7,124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508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659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96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331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443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418267"/>
                  </a:ext>
                </a:extLst>
              </a:tr>
              <a:tr h="2771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8,075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6,148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702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786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120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299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467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370121"/>
                  </a:ext>
                </a:extLst>
              </a:tr>
              <a:tr h="2771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7,778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2,981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3,231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686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507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346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1,117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147149"/>
                  </a:ext>
                </a:extLst>
              </a:tr>
              <a:tr h="5016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8,952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8,157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212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299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215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249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431878"/>
                  </a:ext>
                </a:extLst>
              </a:tr>
              <a:tr h="5016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8,702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7,131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332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889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265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393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777350"/>
                  </a:ext>
                </a:extLst>
              </a:tr>
              <a:tr h="2771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8,250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3,448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3,259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443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659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416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1,302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90191"/>
                  </a:ext>
                </a:extLst>
              </a:tr>
              <a:tr h="2771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7,602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4,895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1,609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399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325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351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833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654547"/>
                  </a:ext>
                </a:extLst>
              </a:tr>
              <a:tr h="2771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74,486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48,872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13,474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175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6,416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2,687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2,846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6,739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365949"/>
                  </a:ext>
                </a:extLst>
              </a:tr>
              <a:tr h="2771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8,276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95642"/>
                  </a:ext>
                </a:extLst>
              </a:tr>
              <a:tr h="27716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Population Deviation: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9580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267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460EA5-17AD-D236-192C-BB445A9366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575437"/>
              </p:ext>
            </p:extLst>
          </p:nvPr>
        </p:nvGraphicFramePr>
        <p:xfrm>
          <a:off x="712197" y="106895"/>
          <a:ext cx="11257196" cy="6489120"/>
        </p:xfrm>
        <a:graphic>
          <a:graphicData uri="http://schemas.openxmlformats.org/drawingml/2006/table">
            <a:tbl>
              <a:tblPr/>
              <a:tblGrid>
                <a:gridCol w="884362">
                  <a:extLst>
                    <a:ext uri="{9D8B030D-6E8A-4147-A177-3AD203B41FA5}">
                      <a16:colId xmlns:a16="http://schemas.microsoft.com/office/drawing/2014/main" val="35620928"/>
                    </a:ext>
                  </a:extLst>
                </a:gridCol>
                <a:gridCol w="884362">
                  <a:extLst>
                    <a:ext uri="{9D8B030D-6E8A-4147-A177-3AD203B41FA5}">
                      <a16:colId xmlns:a16="http://schemas.microsoft.com/office/drawing/2014/main" val="1411583514"/>
                    </a:ext>
                  </a:extLst>
                </a:gridCol>
                <a:gridCol w="884362">
                  <a:extLst>
                    <a:ext uri="{9D8B030D-6E8A-4147-A177-3AD203B41FA5}">
                      <a16:colId xmlns:a16="http://schemas.microsoft.com/office/drawing/2014/main" val="1715008178"/>
                    </a:ext>
                  </a:extLst>
                </a:gridCol>
                <a:gridCol w="1031756">
                  <a:extLst>
                    <a:ext uri="{9D8B030D-6E8A-4147-A177-3AD203B41FA5}">
                      <a16:colId xmlns:a16="http://schemas.microsoft.com/office/drawing/2014/main" val="1023091741"/>
                    </a:ext>
                  </a:extLst>
                </a:gridCol>
                <a:gridCol w="1031756">
                  <a:extLst>
                    <a:ext uri="{9D8B030D-6E8A-4147-A177-3AD203B41FA5}">
                      <a16:colId xmlns:a16="http://schemas.microsoft.com/office/drawing/2014/main" val="1925217141"/>
                    </a:ext>
                  </a:extLst>
                </a:gridCol>
                <a:gridCol w="1031756">
                  <a:extLst>
                    <a:ext uri="{9D8B030D-6E8A-4147-A177-3AD203B41FA5}">
                      <a16:colId xmlns:a16="http://schemas.microsoft.com/office/drawing/2014/main" val="474470003"/>
                    </a:ext>
                  </a:extLst>
                </a:gridCol>
                <a:gridCol w="902787">
                  <a:extLst>
                    <a:ext uri="{9D8B030D-6E8A-4147-A177-3AD203B41FA5}">
                      <a16:colId xmlns:a16="http://schemas.microsoft.com/office/drawing/2014/main" val="3617384534"/>
                    </a:ext>
                  </a:extLst>
                </a:gridCol>
                <a:gridCol w="925817">
                  <a:extLst>
                    <a:ext uri="{9D8B030D-6E8A-4147-A177-3AD203B41FA5}">
                      <a16:colId xmlns:a16="http://schemas.microsoft.com/office/drawing/2014/main" val="2875372210"/>
                    </a:ext>
                  </a:extLst>
                </a:gridCol>
                <a:gridCol w="902787">
                  <a:extLst>
                    <a:ext uri="{9D8B030D-6E8A-4147-A177-3AD203B41FA5}">
                      <a16:colId xmlns:a16="http://schemas.microsoft.com/office/drawing/2014/main" val="1536462963"/>
                    </a:ext>
                  </a:extLst>
                </a:gridCol>
                <a:gridCol w="925817">
                  <a:extLst>
                    <a:ext uri="{9D8B030D-6E8A-4147-A177-3AD203B41FA5}">
                      <a16:colId xmlns:a16="http://schemas.microsoft.com/office/drawing/2014/main" val="3016417516"/>
                    </a:ext>
                  </a:extLst>
                </a:gridCol>
                <a:gridCol w="925817">
                  <a:extLst>
                    <a:ext uri="{9D8B030D-6E8A-4147-A177-3AD203B41FA5}">
                      <a16:colId xmlns:a16="http://schemas.microsoft.com/office/drawing/2014/main" val="3223410430"/>
                    </a:ext>
                  </a:extLst>
                </a:gridCol>
                <a:gridCol w="925817">
                  <a:extLst>
                    <a:ext uri="{9D8B030D-6E8A-4147-A177-3AD203B41FA5}">
                      <a16:colId xmlns:a16="http://schemas.microsoft.com/office/drawing/2014/main" val="4201365127"/>
                    </a:ext>
                  </a:extLst>
                </a:gridCol>
              </a:tblGrid>
              <a:tr h="47883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 Census Data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817470"/>
                  </a:ext>
                </a:extLst>
              </a:tr>
              <a:tr h="383065">
                <a:tc>
                  <a:txBody>
                    <a:bodyPr/>
                    <a:lstStyle/>
                    <a:p>
                      <a:pPr algn="l" fontAlgn="b"/>
                      <a:endParaRPr 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----Deviation-----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430405"/>
                  </a:ext>
                </a:extLst>
              </a:tr>
              <a:tr h="10304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+/- from avg.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 % of avg.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Native American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Hawaii/Pacific Islander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Two or More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Hispanic/ Latino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821857"/>
                  </a:ext>
                </a:extLst>
              </a:tr>
              <a:tr h="3830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8,088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07825"/>
                  </a:ext>
                </a:extLst>
              </a:tr>
              <a:tr h="3830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9,111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950615"/>
                  </a:ext>
                </a:extLst>
              </a:tr>
              <a:tr h="3830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9,691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940007"/>
                  </a:ext>
                </a:extLst>
              </a:tr>
              <a:tr h="3830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8,473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000189"/>
                  </a:ext>
                </a:extLst>
              </a:tr>
              <a:tr h="3830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7,974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397573"/>
                  </a:ext>
                </a:extLst>
              </a:tr>
              <a:tr h="3830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8,961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801153"/>
                  </a:ext>
                </a:extLst>
              </a:tr>
              <a:tr h="3830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9,047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12761"/>
                  </a:ext>
                </a:extLst>
              </a:tr>
              <a:tr h="3830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8,845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1785292"/>
                  </a:ext>
                </a:extLst>
              </a:tr>
              <a:tr h="3830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7,920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8331189"/>
                  </a:ext>
                </a:extLst>
              </a:tr>
              <a:tr h="3830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78,110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9240878"/>
                  </a:ext>
                </a:extLst>
              </a:tr>
              <a:tr h="3830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8,679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 ward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486369"/>
                  </a:ext>
                </a:extLst>
              </a:tr>
              <a:tr h="38306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Population Deviation: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D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9735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354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0273819-ED49-53AA-1F69-579E92E125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730546"/>
              </p:ext>
            </p:extLst>
          </p:nvPr>
        </p:nvGraphicFramePr>
        <p:xfrm>
          <a:off x="236877" y="207069"/>
          <a:ext cx="11597162" cy="6370717"/>
        </p:xfrm>
        <a:graphic>
          <a:graphicData uri="http://schemas.openxmlformats.org/drawingml/2006/table">
            <a:tbl>
              <a:tblPr/>
              <a:tblGrid>
                <a:gridCol w="911070">
                  <a:extLst>
                    <a:ext uri="{9D8B030D-6E8A-4147-A177-3AD203B41FA5}">
                      <a16:colId xmlns:a16="http://schemas.microsoft.com/office/drawing/2014/main" val="1088559658"/>
                    </a:ext>
                  </a:extLst>
                </a:gridCol>
                <a:gridCol w="911070">
                  <a:extLst>
                    <a:ext uri="{9D8B030D-6E8A-4147-A177-3AD203B41FA5}">
                      <a16:colId xmlns:a16="http://schemas.microsoft.com/office/drawing/2014/main" val="94343053"/>
                    </a:ext>
                  </a:extLst>
                </a:gridCol>
                <a:gridCol w="911070">
                  <a:extLst>
                    <a:ext uri="{9D8B030D-6E8A-4147-A177-3AD203B41FA5}">
                      <a16:colId xmlns:a16="http://schemas.microsoft.com/office/drawing/2014/main" val="2403099866"/>
                    </a:ext>
                  </a:extLst>
                </a:gridCol>
                <a:gridCol w="1062914">
                  <a:extLst>
                    <a:ext uri="{9D8B030D-6E8A-4147-A177-3AD203B41FA5}">
                      <a16:colId xmlns:a16="http://schemas.microsoft.com/office/drawing/2014/main" val="3509671678"/>
                    </a:ext>
                  </a:extLst>
                </a:gridCol>
                <a:gridCol w="1062914">
                  <a:extLst>
                    <a:ext uri="{9D8B030D-6E8A-4147-A177-3AD203B41FA5}">
                      <a16:colId xmlns:a16="http://schemas.microsoft.com/office/drawing/2014/main" val="1262777679"/>
                    </a:ext>
                  </a:extLst>
                </a:gridCol>
                <a:gridCol w="1062914">
                  <a:extLst>
                    <a:ext uri="{9D8B030D-6E8A-4147-A177-3AD203B41FA5}">
                      <a16:colId xmlns:a16="http://schemas.microsoft.com/office/drawing/2014/main" val="4118077291"/>
                    </a:ext>
                  </a:extLst>
                </a:gridCol>
                <a:gridCol w="930051">
                  <a:extLst>
                    <a:ext uri="{9D8B030D-6E8A-4147-A177-3AD203B41FA5}">
                      <a16:colId xmlns:a16="http://schemas.microsoft.com/office/drawing/2014/main" val="591071886"/>
                    </a:ext>
                  </a:extLst>
                </a:gridCol>
                <a:gridCol w="953777">
                  <a:extLst>
                    <a:ext uri="{9D8B030D-6E8A-4147-A177-3AD203B41FA5}">
                      <a16:colId xmlns:a16="http://schemas.microsoft.com/office/drawing/2014/main" val="4166381182"/>
                    </a:ext>
                  </a:extLst>
                </a:gridCol>
                <a:gridCol w="930051">
                  <a:extLst>
                    <a:ext uri="{9D8B030D-6E8A-4147-A177-3AD203B41FA5}">
                      <a16:colId xmlns:a16="http://schemas.microsoft.com/office/drawing/2014/main" val="183697076"/>
                    </a:ext>
                  </a:extLst>
                </a:gridCol>
                <a:gridCol w="953777">
                  <a:extLst>
                    <a:ext uri="{9D8B030D-6E8A-4147-A177-3AD203B41FA5}">
                      <a16:colId xmlns:a16="http://schemas.microsoft.com/office/drawing/2014/main" val="2176502288"/>
                    </a:ext>
                  </a:extLst>
                </a:gridCol>
                <a:gridCol w="780501">
                  <a:extLst>
                    <a:ext uri="{9D8B030D-6E8A-4147-A177-3AD203B41FA5}">
                      <a16:colId xmlns:a16="http://schemas.microsoft.com/office/drawing/2014/main" val="2052694387"/>
                    </a:ext>
                  </a:extLst>
                </a:gridCol>
                <a:gridCol w="1127053">
                  <a:extLst>
                    <a:ext uri="{9D8B030D-6E8A-4147-A177-3AD203B41FA5}">
                      <a16:colId xmlns:a16="http://schemas.microsoft.com/office/drawing/2014/main" val="2730782605"/>
                    </a:ext>
                  </a:extLst>
                </a:gridCol>
              </a:tblGrid>
              <a:tr h="22319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 to 2020 Change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834074"/>
                  </a:ext>
                </a:extLst>
              </a:tr>
              <a:tr h="223193">
                <a:tc>
                  <a:txBody>
                    <a:bodyPr/>
                    <a:lstStyle/>
                    <a:p>
                      <a:pPr algn="l" fontAlgn="b"/>
                      <a:endParaRPr 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----Deviation-----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16344"/>
                  </a:ext>
                </a:extLst>
              </a:tr>
              <a:tr h="618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Ward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+/- from avg.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 % of avg.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Native American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Asian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Hawaii/Pacific Islander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Two or More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Hispanic/ Latino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777001"/>
                  </a:ext>
                </a:extLst>
              </a:tr>
              <a:tr h="2231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-164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-667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090685"/>
                  </a:ext>
                </a:extLst>
              </a:tr>
              <a:tr h="2231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978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-711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320130"/>
                  </a:ext>
                </a:extLst>
              </a:tr>
              <a:tr h="2231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949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155936"/>
                  </a:ext>
                </a:extLst>
              </a:tr>
              <a:tr h="2231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-570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8701660"/>
                  </a:ext>
                </a:extLst>
              </a:tr>
              <a:tr h="2231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-404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-331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693231"/>
                  </a:ext>
                </a:extLst>
              </a:tr>
              <a:tr h="2231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-552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0387148"/>
                  </a:ext>
                </a:extLst>
              </a:tr>
              <a:tr h="2231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-470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551094"/>
                  </a:ext>
                </a:extLst>
              </a:tr>
              <a:tr h="2231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-391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-102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771417"/>
                  </a:ext>
                </a:extLst>
              </a:tr>
              <a:tr h="2231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-192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-229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217845"/>
                  </a:ext>
                </a:extLst>
              </a:tr>
              <a:tr h="223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3,624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-2,739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-932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1,335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795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4,790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2,039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876513"/>
                  </a:ext>
                </a:extLst>
              </a:tr>
              <a:tr h="223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 ward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052917"/>
                  </a:ext>
                </a:extLst>
              </a:tr>
              <a:tr h="618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Ward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+/- from avg.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 % of avg.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Native American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Asian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Hawaii/Pacific Islander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Two or More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Hispanic/Latino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9783552"/>
                  </a:ext>
                </a:extLst>
              </a:tr>
              <a:tr h="2231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-2.0%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-11.5%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66.7%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165.8%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133.6%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29.6%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903295"/>
                  </a:ext>
                </a:extLst>
              </a:tr>
              <a:tr h="2231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12.0%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18.4%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-22.1%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175.0%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-8.8%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209.0%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11.8%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967691"/>
                  </a:ext>
                </a:extLst>
              </a:tr>
              <a:tr h="2231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10.9%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-1.2%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140.0%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-50.0%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121.9%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159.5%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60.9%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981211"/>
                  </a:ext>
                </a:extLst>
              </a:tr>
              <a:tr h="2231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4.9%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-9.3%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700.0%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56.7%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151.2%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39.6%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050597"/>
                  </a:ext>
                </a:extLst>
              </a:tr>
              <a:tr h="2231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2.5%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-13.6%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-10.2%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163.0%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153.2%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36.1%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890304"/>
                  </a:ext>
                </a:extLst>
              </a:tr>
              <a:tr h="2231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-6.8%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212.1%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47.4%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12201"/>
                  </a:ext>
                </a:extLst>
              </a:tr>
              <a:tr h="2231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4.0%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-6.6%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275.0%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133.3%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191.7%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47.1%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503264"/>
                  </a:ext>
                </a:extLst>
              </a:tr>
              <a:tr h="2231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7.2%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-11.3%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456.0%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#DIV/0!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154.1%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29.6%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593002"/>
                  </a:ext>
                </a:extLst>
              </a:tr>
              <a:tr h="2231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4.2%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-3.9%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-14.2%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336.8%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-25.0%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156.7%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22.3%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222538"/>
                  </a:ext>
                </a:extLst>
              </a:tr>
              <a:tr h="223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4.9%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-5.6%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-6.9%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198.9%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168.8%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168.3%</a:t>
                      </a:r>
                    </a:p>
                  </a:txBody>
                  <a:tcPr marL="6719" marR="6719" marT="67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30.3%</a:t>
                      </a:r>
                    </a:p>
                  </a:txBody>
                  <a:tcPr marL="6719" marR="6719" marT="67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813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326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BDE29-25E8-DC4A-F286-0F9630EB0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Redistricting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B8BD6-A129-7032-CA0B-B0DD5FFC9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Melissa Wynne		Ward 3</a:t>
            </a:r>
          </a:p>
          <a:p>
            <a:pPr marL="0" indent="0">
              <a:buNone/>
            </a:pPr>
            <a:r>
              <a:rPr lang="en-US" dirty="0"/>
              <a:t>Jonathan Nieuwsma	Ward 4 (chair)</a:t>
            </a:r>
          </a:p>
          <a:p>
            <a:pPr marL="0" indent="0">
              <a:buNone/>
            </a:pPr>
            <a:r>
              <a:rPr lang="en-US" dirty="0"/>
              <a:t>Bobby Burns			Ward 5</a:t>
            </a:r>
          </a:p>
          <a:p>
            <a:pPr marL="0" indent="0">
              <a:buNone/>
            </a:pPr>
            <a:r>
              <a:rPr lang="en-US" dirty="0"/>
              <a:t>Devon Reid			Ward 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Staff support: City of Evanston Legal Department</a:t>
            </a:r>
          </a:p>
        </p:txBody>
      </p:sp>
    </p:spTree>
    <p:extLst>
      <p:ext uri="{BB962C8B-B14F-4D97-AF65-F5344CB8AC3E}">
        <p14:creationId xmlns:p14="http://schemas.microsoft.com/office/powerpoint/2010/main" val="652193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BDE29-25E8-DC4A-F286-0F9630EB0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State Redistricting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B8BD6-A129-7032-CA0B-B0DD5FFC9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9284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b="1" dirty="0"/>
              <a:t>Are we required to redistrict?</a:t>
            </a:r>
          </a:p>
          <a:p>
            <a:r>
              <a:rPr lang="en-US" sz="3000" dirty="0"/>
              <a:t>Only if our population falls below 70,000 or grows above 90,000 </a:t>
            </a:r>
          </a:p>
          <a:p>
            <a:pPr marL="0" indent="0">
              <a:buNone/>
            </a:pPr>
            <a:r>
              <a:rPr lang="en-US" sz="1700" dirty="0">
                <a:hlinkClick r:id="rId3"/>
              </a:rPr>
              <a:t>65 ILCS 5/3.1-20-10, 65 ILCS 5/3.1-20-25(b) </a:t>
            </a:r>
            <a:endParaRPr lang="en-US" sz="1700" dirty="0"/>
          </a:p>
          <a:p>
            <a:endParaRPr lang="en-US" sz="1600" dirty="0"/>
          </a:p>
          <a:p>
            <a:pPr marL="0" indent="0">
              <a:buNone/>
            </a:pPr>
            <a:r>
              <a:rPr lang="en-US" sz="3000" b="1" dirty="0"/>
              <a:t>But </a:t>
            </a:r>
            <a:r>
              <a:rPr lang="en-US" sz="3000" b="1" i="1" dirty="0"/>
              <a:t>can</a:t>
            </a:r>
            <a:r>
              <a:rPr lang="en-US" sz="3000" b="1" dirty="0"/>
              <a:t> we redistrict?</a:t>
            </a:r>
          </a:p>
          <a:p>
            <a:r>
              <a:rPr lang="en-US" sz="3000" dirty="0"/>
              <a:t>Yes, we can redistrict “for any other reason” </a:t>
            </a:r>
          </a:p>
          <a:p>
            <a:pPr marL="0" indent="0">
              <a:buNone/>
            </a:pPr>
            <a:r>
              <a:rPr lang="en-US" sz="1700" dirty="0">
                <a:hlinkClick r:id="rId3"/>
              </a:rPr>
              <a:t>65 ILCS 5/3.1-20-25(c) </a:t>
            </a:r>
            <a:endParaRPr lang="en-US" sz="17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000" b="1" dirty="0"/>
              <a:t>If we do redistrict:</a:t>
            </a:r>
          </a:p>
          <a:p>
            <a:pPr marL="0" indent="0">
              <a:buNone/>
            </a:pPr>
            <a:r>
              <a:rPr lang="en-US" sz="3000" i="1" dirty="0"/>
              <a:t>“…wards shall be as nearly equal in population, and the wards shall be of as compact and contiguous territory, as practicable.”</a:t>
            </a:r>
          </a:p>
          <a:p>
            <a:pPr marL="0" indent="0">
              <a:buNone/>
            </a:pPr>
            <a:r>
              <a:rPr lang="en-US" sz="1700" dirty="0">
                <a:hlinkClick r:id="rId3"/>
              </a:rPr>
              <a:t>65 ILCS 5/3.1-20-10, 65 ILCS 5/3.1-20-25(a)</a:t>
            </a:r>
            <a:endParaRPr lang="en-US" sz="1700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016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BDE29-25E8-DC4A-F286-0F9630EB0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Federal Redistricting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B8BD6-A129-7032-CA0B-B0DD5FFC9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2389"/>
            <a:ext cx="10515600" cy="1603375"/>
          </a:xfrm>
        </p:spPr>
        <p:txBody>
          <a:bodyPr/>
          <a:lstStyle/>
          <a:p>
            <a:r>
              <a:rPr lang="en-US" dirty="0"/>
              <a:t>US Constitution: Equal Protection Clause of the 14</a:t>
            </a:r>
            <a:r>
              <a:rPr lang="en-US" baseline="30000" dirty="0"/>
              <a:t>th</a:t>
            </a:r>
            <a:r>
              <a:rPr lang="en-US" dirty="0"/>
              <a:t> Amendment</a:t>
            </a:r>
          </a:p>
          <a:p>
            <a:r>
              <a:rPr lang="en-US" dirty="0"/>
              <a:t>Voting Rights Act of 1965</a:t>
            </a:r>
          </a:p>
          <a:p>
            <a:r>
              <a:rPr lang="en-US" dirty="0"/>
              <a:t>Case Law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BBDBD2-CCBC-2B2A-4518-9AE15666728F}"/>
              </a:ext>
            </a:extLst>
          </p:cNvPr>
          <p:cNvSpPr txBox="1"/>
          <p:nvPr/>
        </p:nvSpPr>
        <p:spPr>
          <a:xfrm>
            <a:off x="838201" y="3577601"/>
            <a:ext cx="105155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How equal is equal?</a:t>
            </a:r>
          </a:p>
          <a:p>
            <a:r>
              <a:rPr lang="en-US" sz="2000" dirty="0"/>
              <a:t>Total deviation from ideal district size (total population divided by # of districts) </a:t>
            </a:r>
          </a:p>
          <a:p>
            <a:r>
              <a:rPr lang="en-US" sz="2000" dirty="0"/>
              <a:t>&lt;10% 		regarded as “one person, one vote” compliant</a:t>
            </a:r>
          </a:p>
          <a:p>
            <a:r>
              <a:rPr lang="en-US" sz="2000" dirty="0"/>
              <a:t>10-16.4%	can be acceptable if justified based on legitimate considerations</a:t>
            </a:r>
          </a:p>
          <a:p>
            <a:r>
              <a:rPr lang="en-US" sz="2000" dirty="0"/>
              <a:t>&gt;16.4%		regarded as unconstitutional per 14</a:t>
            </a:r>
            <a:r>
              <a:rPr lang="en-US" sz="2000" baseline="30000" dirty="0"/>
              <a:t>th</a:t>
            </a:r>
            <a:r>
              <a:rPr lang="en-US" sz="2000" dirty="0"/>
              <a:t> amendment  </a:t>
            </a:r>
          </a:p>
          <a:p>
            <a:endParaRPr lang="en-US" dirty="0"/>
          </a:p>
          <a:p>
            <a:endParaRPr lang="en-US" sz="1600" dirty="0"/>
          </a:p>
          <a:p>
            <a:r>
              <a:rPr lang="en-US" sz="1600" dirty="0"/>
              <a:t>White v. Regester, 412 U.S. 755, 764 (1973); Brown v. Thomson, 462 U.S. at 842-43. 9 </a:t>
            </a:r>
          </a:p>
          <a:p>
            <a:r>
              <a:rPr lang="en-US" sz="1600" dirty="0"/>
              <a:t>Mahan v. Howell, 410 U.S. 315, 325 (1973). </a:t>
            </a:r>
          </a:p>
          <a:p>
            <a:r>
              <a:rPr lang="en-US" sz="1600" dirty="0"/>
              <a:t>Connor v. Finch, 413 U.S. 407, 420 (1977). But see Brown v. Thomson, and Gorin v. Karpan, 775 F.Supp. 1430 (D.Wyo. 1991).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025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EB5CF1-D603-844A-18C4-021335403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76" y="-108600"/>
            <a:ext cx="8769123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Should we redistrict: State Law?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44D96D-1597-E8F3-D171-C0FAF1160E19}"/>
              </a:ext>
            </a:extLst>
          </p:cNvPr>
          <p:cNvSpPr/>
          <p:nvPr/>
        </p:nvSpPr>
        <p:spPr>
          <a:xfrm>
            <a:off x="71360" y="120580"/>
            <a:ext cx="406280" cy="6737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4" name="Table 4">
            <a:extLst>
              <a:ext uri="{FF2B5EF4-FFF2-40B4-BE49-F238E27FC236}">
                <a16:creationId xmlns:a16="http://schemas.microsoft.com/office/drawing/2014/main" id="{096612AA-F304-F030-E298-AE0A5C518989}"/>
              </a:ext>
            </a:extLst>
          </p:cNvPr>
          <p:cNvGraphicFramePr>
            <a:graphicFrameLocks noGrp="1"/>
          </p:cNvGraphicFramePr>
          <p:nvPr/>
        </p:nvGraphicFramePr>
        <p:xfrm>
          <a:off x="2794001" y="5592936"/>
          <a:ext cx="5884518" cy="615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753">
                  <a:extLst>
                    <a:ext uri="{9D8B030D-6E8A-4147-A177-3AD203B41FA5}">
                      <a16:colId xmlns:a16="http://schemas.microsoft.com/office/drawing/2014/main" val="784401167"/>
                    </a:ext>
                  </a:extLst>
                </a:gridCol>
                <a:gridCol w="980753">
                  <a:extLst>
                    <a:ext uri="{9D8B030D-6E8A-4147-A177-3AD203B41FA5}">
                      <a16:colId xmlns:a16="http://schemas.microsoft.com/office/drawing/2014/main" val="2613327298"/>
                    </a:ext>
                  </a:extLst>
                </a:gridCol>
                <a:gridCol w="980753">
                  <a:extLst>
                    <a:ext uri="{9D8B030D-6E8A-4147-A177-3AD203B41FA5}">
                      <a16:colId xmlns:a16="http://schemas.microsoft.com/office/drawing/2014/main" val="2568237979"/>
                    </a:ext>
                  </a:extLst>
                </a:gridCol>
                <a:gridCol w="980753">
                  <a:extLst>
                    <a:ext uri="{9D8B030D-6E8A-4147-A177-3AD203B41FA5}">
                      <a16:colId xmlns:a16="http://schemas.microsoft.com/office/drawing/2014/main" val="3045073040"/>
                    </a:ext>
                  </a:extLst>
                </a:gridCol>
                <a:gridCol w="980753">
                  <a:extLst>
                    <a:ext uri="{9D8B030D-6E8A-4147-A177-3AD203B41FA5}">
                      <a16:colId xmlns:a16="http://schemas.microsoft.com/office/drawing/2014/main" val="3583351138"/>
                    </a:ext>
                  </a:extLst>
                </a:gridCol>
                <a:gridCol w="980753">
                  <a:extLst>
                    <a:ext uri="{9D8B030D-6E8A-4147-A177-3AD203B41FA5}">
                      <a16:colId xmlns:a16="http://schemas.microsoft.com/office/drawing/2014/main" val="2106326478"/>
                    </a:ext>
                  </a:extLst>
                </a:gridCol>
              </a:tblGrid>
              <a:tr h="3078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79,808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73,706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73,233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74,239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74,486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78,110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634658"/>
                  </a:ext>
                </a:extLst>
              </a:tr>
              <a:tr h="3078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+0.7%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-7.6%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+1.4%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+0.3%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+4.9%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089768"/>
                  </a:ext>
                </a:extLst>
              </a:tr>
            </a:tbl>
          </a:graphicData>
        </a:graphic>
      </p:graphicFrame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F9342DA8-5E4B-57B5-8C8E-92AA92CC1A0A}"/>
              </a:ext>
            </a:extLst>
          </p:cNvPr>
          <p:cNvGraphicFramePr>
            <a:graphicFrameLocks/>
          </p:cNvGraphicFramePr>
          <p:nvPr/>
        </p:nvGraphicFramePr>
        <p:xfrm>
          <a:off x="1760340" y="1508090"/>
          <a:ext cx="711696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EAEF8F4-47B7-A474-8157-0F37F98458E0}"/>
              </a:ext>
            </a:extLst>
          </p:cNvPr>
          <p:cNvCxnSpPr/>
          <p:nvPr/>
        </p:nvCxnSpPr>
        <p:spPr>
          <a:xfrm>
            <a:off x="2794001" y="2978764"/>
            <a:ext cx="59816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E48377B-2750-C29D-E17C-D66669FCA8E2}"/>
              </a:ext>
            </a:extLst>
          </p:cNvPr>
          <p:cNvCxnSpPr/>
          <p:nvPr/>
        </p:nvCxnSpPr>
        <p:spPr>
          <a:xfrm>
            <a:off x="2794001" y="2394564"/>
            <a:ext cx="59816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077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EB5CF1-D603-844A-18C4-021335403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77" y="-108600"/>
            <a:ext cx="10139136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Should we redistrict: Voting Rights Act?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44D96D-1597-E8F3-D171-C0FAF1160E19}"/>
              </a:ext>
            </a:extLst>
          </p:cNvPr>
          <p:cNvSpPr/>
          <p:nvPr/>
        </p:nvSpPr>
        <p:spPr>
          <a:xfrm>
            <a:off x="71360" y="120580"/>
            <a:ext cx="406280" cy="6737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5DCF0A41-BC0D-283C-87DE-CCB80602946B}"/>
              </a:ext>
            </a:extLst>
          </p:cNvPr>
          <p:cNvGraphicFramePr>
            <a:graphicFrameLocks/>
          </p:cNvGraphicFramePr>
          <p:nvPr/>
        </p:nvGraphicFramePr>
        <p:xfrm>
          <a:off x="1278864" y="1075308"/>
          <a:ext cx="8695163" cy="5643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9255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EB5CF1-D603-844A-18C4-021335403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77" y="-108600"/>
            <a:ext cx="10139136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Should we redistrict: Voting Rights Act?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44D96D-1597-E8F3-D171-C0FAF1160E19}"/>
              </a:ext>
            </a:extLst>
          </p:cNvPr>
          <p:cNvSpPr/>
          <p:nvPr/>
        </p:nvSpPr>
        <p:spPr>
          <a:xfrm>
            <a:off x="71360" y="120580"/>
            <a:ext cx="406280" cy="6737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1EAC872-316A-AC0B-74A2-674DEFA7C25A}"/>
              </a:ext>
            </a:extLst>
          </p:cNvPr>
          <p:cNvGraphicFramePr>
            <a:graphicFrameLocks/>
          </p:cNvGraphicFramePr>
          <p:nvPr/>
        </p:nvGraphicFramePr>
        <p:xfrm>
          <a:off x="783460" y="1059656"/>
          <a:ext cx="9048911" cy="5587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12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EB5CF1-D603-844A-18C4-021335403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77" y="-108600"/>
            <a:ext cx="10139136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Should we redistrict: Voting Rights Act?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44D96D-1597-E8F3-D171-C0FAF1160E19}"/>
              </a:ext>
            </a:extLst>
          </p:cNvPr>
          <p:cNvSpPr/>
          <p:nvPr/>
        </p:nvSpPr>
        <p:spPr>
          <a:xfrm>
            <a:off x="71360" y="120580"/>
            <a:ext cx="406280" cy="6737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76D96B-CF67-2DE3-7B17-91900A416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7" y="1013617"/>
            <a:ext cx="5078413" cy="5485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5DD0A6-CF31-C1F5-6850-0687E8151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355" y="1013617"/>
            <a:ext cx="4983458" cy="54856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BACD6D-B651-B5F5-C259-A55802A734EE}"/>
              </a:ext>
            </a:extLst>
          </p:cNvPr>
          <p:cNvSpPr/>
          <p:nvPr/>
        </p:nvSpPr>
        <p:spPr>
          <a:xfrm>
            <a:off x="71360" y="3164283"/>
            <a:ext cx="1579640" cy="3071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E02741-B0C4-7BB0-4318-B2C23FE49838}"/>
              </a:ext>
            </a:extLst>
          </p:cNvPr>
          <p:cNvSpPr/>
          <p:nvPr/>
        </p:nvSpPr>
        <p:spPr>
          <a:xfrm>
            <a:off x="6700760" y="3164282"/>
            <a:ext cx="1579640" cy="3071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3BD72F-BF36-2F24-AFE6-7C95A3B191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9206" y="3489290"/>
            <a:ext cx="3451194" cy="106084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E4C877F-33BD-95A1-F70D-FC87C27C16A5}"/>
              </a:ext>
            </a:extLst>
          </p:cNvPr>
          <p:cNvSpPr/>
          <p:nvPr/>
        </p:nvSpPr>
        <p:spPr>
          <a:xfrm>
            <a:off x="4930806" y="3832190"/>
            <a:ext cx="123794" cy="13021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B1954C6-2ABA-DF7A-2B72-28185CCD1267}"/>
              </a:ext>
            </a:extLst>
          </p:cNvPr>
          <p:cNvSpPr/>
          <p:nvPr/>
        </p:nvSpPr>
        <p:spPr>
          <a:xfrm>
            <a:off x="4930806" y="3578190"/>
            <a:ext cx="123794" cy="13021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D9E82AC-3334-AEA0-DB9D-A4F2CBF393AA}"/>
              </a:ext>
            </a:extLst>
          </p:cNvPr>
          <p:cNvSpPr/>
          <p:nvPr/>
        </p:nvSpPr>
        <p:spPr>
          <a:xfrm>
            <a:off x="4930806" y="4098890"/>
            <a:ext cx="123794" cy="13021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0FBE0BA-0245-2C22-1564-A9A50AB7D9D5}"/>
              </a:ext>
            </a:extLst>
          </p:cNvPr>
          <p:cNvSpPr/>
          <p:nvPr/>
        </p:nvSpPr>
        <p:spPr>
          <a:xfrm>
            <a:off x="4930806" y="4352890"/>
            <a:ext cx="123794" cy="1302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D0F400-FFA1-FD8A-BFBE-3FA7CB08A168}"/>
              </a:ext>
            </a:extLst>
          </p:cNvPr>
          <p:cNvSpPr txBox="1"/>
          <p:nvPr/>
        </p:nvSpPr>
        <p:spPr>
          <a:xfrm>
            <a:off x="807522" y="1021275"/>
            <a:ext cx="21375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1203D6-E55F-AA8E-C0D9-36B9640A12AA}"/>
              </a:ext>
            </a:extLst>
          </p:cNvPr>
          <p:cNvSpPr txBox="1"/>
          <p:nvPr/>
        </p:nvSpPr>
        <p:spPr>
          <a:xfrm>
            <a:off x="7325096" y="1031172"/>
            <a:ext cx="21375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904567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3424</TotalTime>
  <Words>2773</Words>
  <Application>Microsoft Office PowerPoint</Application>
  <PresentationFormat>Widescreen</PresentationFormat>
  <Paragraphs>984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Office Theme</vt:lpstr>
      <vt:lpstr>Redistricting Committee  Update for 2nd Ward Meeting January 24, 2023 </vt:lpstr>
      <vt:lpstr>Process Overview  (see July town hall presentations for more detail)</vt:lpstr>
      <vt:lpstr>Redistricting Committee</vt:lpstr>
      <vt:lpstr>State Redistricting Requirements</vt:lpstr>
      <vt:lpstr>Federal Redistricting Requirements</vt:lpstr>
      <vt:lpstr>Should we redistrict: State Law?</vt:lpstr>
      <vt:lpstr>Should we redistrict: Voting Rights Act?</vt:lpstr>
      <vt:lpstr>Should we redistrict: Voting Rights Act?</vt:lpstr>
      <vt:lpstr>Should we redistrict: Voting Rights Act?</vt:lpstr>
      <vt:lpstr>Should we redistrict: Equal Representation?</vt:lpstr>
      <vt:lpstr>Evanston Redistricting Requirements</vt:lpstr>
      <vt:lpstr>Moving Forward: The 2022 Process</vt:lpstr>
      <vt:lpstr>Overall Plan</vt:lpstr>
      <vt:lpstr>Public Engagement Schedule</vt:lpstr>
      <vt:lpstr>PowerPoint Presentation</vt:lpstr>
      <vt:lpstr>Ward 2</vt:lpstr>
      <vt:lpstr>Ward 2 Demographics</vt:lpstr>
      <vt:lpstr>Ward 2 Racial/Ethnic Distribution</vt:lpstr>
      <vt:lpstr>PowerPoint Presentation</vt:lpstr>
      <vt:lpstr>BACKUP DATA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Nieuwsma</dc:creator>
  <cp:lastModifiedBy>Jonathan Nieuwsma</cp:lastModifiedBy>
  <cp:revision>68</cp:revision>
  <cp:lastPrinted>2022-07-13T22:44:19Z</cp:lastPrinted>
  <dcterms:created xsi:type="dcterms:W3CDTF">2022-04-19T19:19:00Z</dcterms:created>
  <dcterms:modified xsi:type="dcterms:W3CDTF">2023-01-25T01:11:35Z</dcterms:modified>
</cp:coreProperties>
</file>